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56" r:id="rId2"/>
    <p:sldId id="268" r:id="rId3"/>
    <p:sldId id="258" r:id="rId4"/>
    <p:sldId id="259" r:id="rId5"/>
    <p:sldId id="260" r:id="rId6"/>
    <p:sldId id="261" r:id="rId7"/>
    <p:sldId id="270" r:id="rId8"/>
    <p:sldId id="264" r:id="rId9"/>
    <p:sldId id="265" r:id="rId10"/>
    <p:sldId id="267" r:id="rId11"/>
    <p:sldId id="271"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92" autoAdjust="0"/>
    <p:restoredTop sz="94624" autoAdjust="0"/>
  </p:normalViewPr>
  <p:slideViewPr>
    <p:cSldViewPr>
      <p:cViewPr varScale="1">
        <p:scale>
          <a:sx n="69" d="100"/>
          <a:sy n="69" d="100"/>
        </p:scale>
        <p:origin x="-8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ata2.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77412-365E-4E95-9F7F-9D04F541AA3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340AAE2-FE96-46D3-8C9A-54161E476622}">
      <dgm:prSet phldrT="[Text]" custT="1"/>
      <dgm:spPr>
        <a:blipFill rotWithShape="0">
          <a:blip xmlns:r="http://schemas.openxmlformats.org/officeDocument/2006/relationships" r:embed="rId1"/>
          <a:tile tx="0" ty="0" sx="100000" sy="100000" flip="none" algn="tl"/>
        </a:blipFill>
      </dgm:spPr>
      <dgm:t>
        <a:bodyPr/>
        <a:lstStyle/>
        <a:p>
          <a:pPr algn="l"/>
          <a:r>
            <a:rPr lang="en-US" sz="1800" dirty="0" smtClean="0">
              <a:solidFill>
                <a:schemeClr val="bg1"/>
              </a:solidFill>
              <a:latin typeface="Century Schoolbook" pitchFamily="18" charset="0"/>
            </a:rPr>
            <a:t>In 1998, Dr. Andrew Wakefield and Prof. Walker-Smith published a study in a UK medical journal that </a:t>
          </a:r>
          <a:r>
            <a:rPr lang="en-US" sz="1800" b="0" i="1" u="sng" dirty="0" smtClean="0">
              <a:solidFill>
                <a:schemeClr val="bg1"/>
              </a:solidFill>
              <a:latin typeface="Century Schoolbook" pitchFamily="18" charset="0"/>
            </a:rPr>
            <a:t>recommended further research regarding a possible link between autism and MMR vaccination</a:t>
          </a:r>
          <a:endParaRPr lang="en-US" sz="1800" b="0" i="1" u="sng" dirty="0">
            <a:solidFill>
              <a:schemeClr val="bg1"/>
            </a:solidFill>
            <a:latin typeface="Century Schoolbook" pitchFamily="18" charset="0"/>
          </a:endParaRPr>
        </a:p>
      </dgm:t>
    </dgm:pt>
    <dgm:pt modelId="{A29DE7E0-E82F-4C45-9B6D-9A543B10CF04}" type="parTrans" cxnId="{01EE18B4-06EF-4871-AFF2-2B0E277E4223}">
      <dgm:prSet/>
      <dgm:spPr/>
      <dgm:t>
        <a:bodyPr/>
        <a:lstStyle/>
        <a:p>
          <a:endParaRPr lang="en-US"/>
        </a:p>
      </dgm:t>
    </dgm:pt>
    <dgm:pt modelId="{C9813531-E092-4E5C-9FCF-69642438F150}" type="sibTrans" cxnId="{01EE18B4-06EF-4871-AFF2-2B0E277E4223}">
      <dgm:prSet/>
      <dgm:spPr/>
      <dgm:t>
        <a:bodyPr/>
        <a:lstStyle/>
        <a:p>
          <a:endParaRPr lang="en-US"/>
        </a:p>
      </dgm:t>
    </dgm:pt>
    <dgm:pt modelId="{12618D95-0723-4EDE-B50E-4A24C19DA969}" type="asst">
      <dgm:prSet phldrT="[Text]" custT="1"/>
      <dgm:spPr>
        <a:blipFill rotWithShape="0">
          <a:blip xmlns:r="http://schemas.openxmlformats.org/officeDocument/2006/relationships" r:embed="rId1"/>
          <a:tile tx="0" ty="0" sx="100000" sy="100000" flip="none" algn="tl"/>
        </a:blipFill>
      </dgm:spPr>
      <dgm:t>
        <a:bodyPr/>
        <a:lstStyle/>
        <a:p>
          <a:r>
            <a:rPr lang="en-US" sz="1400" u="sng" dirty="0" smtClean="0">
              <a:solidFill>
                <a:schemeClr val="bg1"/>
              </a:solidFill>
              <a:latin typeface="Century Schoolbook" pitchFamily="18" charset="0"/>
            </a:rPr>
            <a:t>Basis for recommendation</a:t>
          </a:r>
          <a:r>
            <a:rPr lang="en-US" sz="1400" dirty="0" smtClean="0">
              <a:solidFill>
                <a:schemeClr val="bg1"/>
              </a:solidFill>
              <a:latin typeface="Century Schoolbook" pitchFamily="18" charset="0"/>
            </a:rPr>
            <a:t>:  8/12 child participants began exhibiting delays (including GI</a:t>
          </a:r>
          <a:r>
            <a:rPr lang="en-US" sz="1400" dirty="0" smtClean="0">
              <a:solidFill>
                <a:schemeClr val="bg1"/>
              </a:solidFill>
              <a:latin typeface="Century Schoolbook" pitchFamily="18" charset="0"/>
            </a:rPr>
            <a:t> problems and autism</a:t>
          </a:r>
          <a:r>
            <a:rPr lang="en-US" sz="1200" dirty="0" smtClean="0">
              <a:solidFill>
                <a:schemeClr val="bg1"/>
              </a:solidFill>
              <a:latin typeface="Century Schoolbook" pitchFamily="18" charset="0"/>
            </a:rPr>
            <a:t>) shortly after receiving the MMR vaccination according to parent report.</a:t>
          </a:r>
          <a:endParaRPr lang="en-US" sz="1200" dirty="0">
            <a:solidFill>
              <a:schemeClr val="bg1"/>
            </a:solidFill>
            <a:latin typeface="Century Schoolbook" pitchFamily="18" charset="0"/>
          </a:endParaRPr>
        </a:p>
      </dgm:t>
    </dgm:pt>
    <dgm:pt modelId="{5E816C5C-68A2-4ADB-B3E9-4B4C2AC01481}" type="parTrans" cxnId="{83D76538-AC4C-42BC-A0F8-1F550695BA5F}">
      <dgm:prSet/>
      <dgm:spPr/>
      <dgm:t>
        <a:bodyPr/>
        <a:lstStyle/>
        <a:p>
          <a:endParaRPr lang="en-US"/>
        </a:p>
      </dgm:t>
    </dgm:pt>
    <dgm:pt modelId="{3076EE9D-FCED-4C3C-BDB8-5BDFCFFEB003}" type="sibTrans" cxnId="{83D76538-AC4C-42BC-A0F8-1F550695BA5F}">
      <dgm:prSet/>
      <dgm:spPr/>
      <dgm:t>
        <a:bodyPr/>
        <a:lstStyle/>
        <a:p>
          <a:endParaRPr lang="en-US"/>
        </a:p>
      </dgm:t>
    </dgm:pt>
    <dgm:pt modelId="{65C6A087-0BD1-44D4-A987-61FBCF773D77}">
      <dgm:prSet phldrT="[Text]" custT="1"/>
      <dgm:spPr>
        <a:blipFill rotWithShape="0">
          <a:blip xmlns:r="http://schemas.openxmlformats.org/officeDocument/2006/relationships" r:embed="rId1"/>
          <a:tile tx="0" ty="0" sx="100000" sy="100000" flip="none" algn="tl"/>
        </a:blipFill>
      </dgm:spPr>
      <dgm:t>
        <a:bodyPr/>
        <a:lstStyle/>
        <a:p>
          <a:r>
            <a:rPr lang="en-US" sz="1200" dirty="0" smtClean="0">
              <a:solidFill>
                <a:schemeClr val="bg1"/>
              </a:solidFill>
              <a:latin typeface="Century Schoolbook" pitchFamily="18" charset="0"/>
            </a:rPr>
            <a:t>Results of this study were misinterpreted internationally to suggest that “vaccinations cause autism”.</a:t>
          </a:r>
          <a:endParaRPr lang="en-US" sz="1200" dirty="0">
            <a:solidFill>
              <a:schemeClr val="bg1"/>
            </a:solidFill>
            <a:latin typeface="Century Schoolbook" pitchFamily="18" charset="0"/>
          </a:endParaRPr>
        </a:p>
      </dgm:t>
    </dgm:pt>
    <dgm:pt modelId="{78047DB6-692F-4B1B-9F71-DC2543EDC6E6}" type="parTrans" cxnId="{ADC7C855-AC0B-40FE-B8FD-D87B939BF860}">
      <dgm:prSet/>
      <dgm:spPr/>
      <dgm:t>
        <a:bodyPr/>
        <a:lstStyle/>
        <a:p>
          <a:endParaRPr lang="en-US"/>
        </a:p>
      </dgm:t>
    </dgm:pt>
    <dgm:pt modelId="{69E5A4B8-6572-4AE8-A4E8-25A69D324177}" type="sibTrans" cxnId="{ADC7C855-AC0B-40FE-B8FD-D87B939BF860}">
      <dgm:prSet/>
      <dgm:spPr/>
      <dgm:t>
        <a:bodyPr/>
        <a:lstStyle/>
        <a:p>
          <a:endParaRPr lang="en-US"/>
        </a:p>
      </dgm:t>
    </dgm:pt>
    <dgm:pt modelId="{7879D86A-A6D6-4349-B10F-E18BD51CB89E}">
      <dgm:prSet phldrT="[Text]" custT="1"/>
      <dgm:spPr>
        <a:blipFill rotWithShape="0">
          <a:blip xmlns:r="http://schemas.openxmlformats.org/officeDocument/2006/relationships" r:embed="rId1"/>
          <a:tile tx="0" ty="0" sx="100000" sy="100000" flip="none" algn="tl"/>
        </a:blipFill>
      </dgm:spPr>
      <dgm:t>
        <a:bodyPr/>
        <a:lstStyle/>
        <a:p>
          <a:r>
            <a:rPr lang="en-US" sz="1200" dirty="0" smtClean="0">
              <a:solidFill>
                <a:schemeClr val="bg1"/>
              </a:solidFill>
              <a:latin typeface="Century Schoolbook" pitchFamily="18" charset="0"/>
            </a:rPr>
            <a:t>Wakefield and Walker-Smith’s medical licenses were suspended and this study was retracted from medical journals in the UK.</a:t>
          </a:r>
          <a:endParaRPr lang="en-US" sz="1200" dirty="0">
            <a:solidFill>
              <a:schemeClr val="bg1"/>
            </a:solidFill>
            <a:latin typeface="Century Schoolbook" pitchFamily="18" charset="0"/>
          </a:endParaRPr>
        </a:p>
      </dgm:t>
    </dgm:pt>
    <dgm:pt modelId="{70842A5C-392F-411F-9F76-B4F8507BEAD2}" type="parTrans" cxnId="{833C1393-BF5B-4DEC-8878-0D9746090602}">
      <dgm:prSet/>
      <dgm:spPr/>
      <dgm:t>
        <a:bodyPr/>
        <a:lstStyle/>
        <a:p>
          <a:endParaRPr lang="en-US"/>
        </a:p>
      </dgm:t>
    </dgm:pt>
    <dgm:pt modelId="{6E6C1B01-DFD2-4ECC-B382-B675A71CE3E1}" type="sibTrans" cxnId="{833C1393-BF5B-4DEC-8878-0D9746090602}">
      <dgm:prSet/>
      <dgm:spPr/>
      <dgm:t>
        <a:bodyPr/>
        <a:lstStyle/>
        <a:p>
          <a:endParaRPr lang="en-US"/>
        </a:p>
      </dgm:t>
    </dgm:pt>
    <dgm:pt modelId="{1B5AFE61-54DE-44AC-B19F-0154A45C1059}">
      <dgm:prSet phldrT="[Text]" custT="1"/>
      <dgm:spPr>
        <a:blipFill rotWithShape="0">
          <a:blip xmlns:r="http://schemas.openxmlformats.org/officeDocument/2006/relationships" r:embed="rId1"/>
          <a:tile tx="0" ty="0" sx="100000" sy="100000" flip="none" algn="tl"/>
        </a:blipFill>
      </dgm:spPr>
      <dgm:t>
        <a:bodyPr/>
        <a:lstStyle/>
        <a:p>
          <a:r>
            <a:rPr lang="en-US" sz="1200" dirty="0" smtClean="0">
              <a:solidFill>
                <a:schemeClr val="bg1"/>
              </a:solidFill>
              <a:latin typeface="Century Schoolbook" pitchFamily="18" charset="0"/>
            </a:rPr>
            <a:t>In 2012, Prof. Walker-Smith’s medical license was reinstated when it was determined that the study in question suggested further research in this area RATHER than causality!</a:t>
          </a:r>
          <a:endParaRPr lang="en-US" sz="1200" dirty="0">
            <a:solidFill>
              <a:schemeClr val="bg1"/>
            </a:solidFill>
            <a:latin typeface="Century Schoolbook" pitchFamily="18" charset="0"/>
          </a:endParaRPr>
        </a:p>
      </dgm:t>
    </dgm:pt>
    <dgm:pt modelId="{555193E5-FD69-4DDD-A38E-5D27DAD44035}" type="parTrans" cxnId="{1DF91EBE-B465-4C7C-B581-C133DF9D96F9}">
      <dgm:prSet/>
      <dgm:spPr/>
      <dgm:t>
        <a:bodyPr/>
        <a:lstStyle/>
        <a:p>
          <a:endParaRPr lang="en-US"/>
        </a:p>
      </dgm:t>
    </dgm:pt>
    <dgm:pt modelId="{082867A0-C644-4700-9F1D-DF8685A59A28}" type="sibTrans" cxnId="{1DF91EBE-B465-4C7C-B581-C133DF9D96F9}">
      <dgm:prSet/>
      <dgm:spPr/>
      <dgm:t>
        <a:bodyPr/>
        <a:lstStyle/>
        <a:p>
          <a:endParaRPr lang="en-US"/>
        </a:p>
      </dgm:t>
    </dgm:pt>
    <dgm:pt modelId="{BFEC66DE-C869-4BC7-AE29-E3A8F2E4FEE7}" type="pres">
      <dgm:prSet presAssocID="{15077412-365E-4E95-9F7F-9D04F541AA34}" presName="hierChild1" presStyleCnt="0">
        <dgm:presLayoutVars>
          <dgm:orgChart val="1"/>
          <dgm:chPref val="1"/>
          <dgm:dir/>
          <dgm:animOne val="branch"/>
          <dgm:animLvl val="lvl"/>
          <dgm:resizeHandles/>
        </dgm:presLayoutVars>
      </dgm:prSet>
      <dgm:spPr/>
    </dgm:pt>
    <dgm:pt modelId="{159D0B5E-3514-4B9C-8AA0-DD95B0A8F2DC}" type="pres">
      <dgm:prSet presAssocID="{2340AAE2-FE96-46D3-8C9A-54161E476622}" presName="hierRoot1" presStyleCnt="0">
        <dgm:presLayoutVars>
          <dgm:hierBranch val="init"/>
        </dgm:presLayoutVars>
      </dgm:prSet>
      <dgm:spPr/>
    </dgm:pt>
    <dgm:pt modelId="{D4F44052-803F-431E-ACE3-CE44BCD82CD0}" type="pres">
      <dgm:prSet presAssocID="{2340AAE2-FE96-46D3-8C9A-54161E476622}" presName="rootComposite1" presStyleCnt="0"/>
      <dgm:spPr/>
    </dgm:pt>
    <dgm:pt modelId="{EA078947-5236-44F8-BBE9-CE89B2BB56E5}" type="pres">
      <dgm:prSet presAssocID="{2340AAE2-FE96-46D3-8C9A-54161E476622}" presName="rootText1" presStyleLbl="node0" presStyleIdx="0" presStyleCnt="1" custScaleX="319006" custScaleY="151306" custLinFactY="-41495" custLinFactNeighborX="-5582" custLinFactNeighborY="-100000">
        <dgm:presLayoutVars>
          <dgm:chPref val="3"/>
        </dgm:presLayoutVars>
      </dgm:prSet>
      <dgm:spPr/>
      <dgm:t>
        <a:bodyPr/>
        <a:lstStyle/>
        <a:p>
          <a:endParaRPr lang="en-US"/>
        </a:p>
      </dgm:t>
    </dgm:pt>
    <dgm:pt modelId="{C52015A8-7BE4-4025-BFAD-6AB162325C54}" type="pres">
      <dgm:prSet presAssocID="{2340AAE2-FE96-46D3-8C9A-54161E476622}" presName="rootConnector1" presStyleLbl="node1" presStyleIdx="0" presStyleCnt="0"/>
      <dgm:spPr/>
    </dgm:pt>
    <dgm:pt modelId="{8017E715-D8E0-453D-9C54-D46D3BBEAC9A}" type="pres">
      <dgm:prSet presAssocID="{2340AAE2-FE96-46D3-8C9A-54161E476622}" presName="hierChild2" presStyleCnt="0"/>
      <dgm:spPr/>
    </dgm:pt>
    <dgm:pt modelId="{D3A31C6A-9393-493C-9527-0FE2D3479B35}" type="pres">
      <dgm:prSet presAssocID="{78047DB6-692F-4B1B-9F71-DC2543EDC6E6}" presName="Name37" presStyleLbl="parChTrans1D2" presStyleIdx="0" presStyleCnt="4"/>
      <dgm:spPr/>
    </dgm:pt>
    <dgm:pt modelId="{8D155E4E-4C23-45CD-8575-E268C0D46943}" type="pres">
      <dgm:prSet presAssocID="{65C6A087-0BD1-44D4-A987-61FBCF773D77}" presName="hierRoot2" presStyleCnt="0">
        <dgm:presLayoutVars>
          <dgm:hierBranch val="init"/>
        </dgm:presLayoutVars>
      </dgm:prSet>
      <dgm:spPr/>
    </dgm:pt>
    <dgm:pt modelId="{5FC076F1-F271-4CDC-B293-C58EEC38B8A9}" type="pres">
      <dgm:prSet presAssocID="{65C6A087-0BD1-44D4-A987-61FBCF773D77}" presName="rootComposite" presStyleCnt="0"/>
      <dgm:spPr/>
    </dgm:pt>
    <dgm:pt modelId="{0CFED6BC-03CC-4AA2-953D-2498678F2FFC}" type="pres">
      <dgm:prSet presAssocID="{65C6A087-0BD1-44D4-A987-61FBCF773D77}" presName="rootText" presStyleLbl="node2" presStyleIdx="0" presStyleCnt="3" custScaleY="189638">
        <dgm:presLayoutVars>
          <dgm:chPref val="3"/>
        </dgm:presLayoutVars>
      </dgm:prSet>
      <dgm:spPr/>
      <dgm:t>
        <a:bodyPr/>
        <a:lstStyle/>
        <a:p>
          <a:endParaRPr lang="en-US"/>
        </a:p>
      </dgm:t>
    </dgm:pt>
    <dgm:pt modelId="{06EA5CF8-50D8-4FDF-9A85-26E85B5C72AE}" type="pres">
      <dgm:prSet presAssocID="{65C6A087-0BD1-44D4-A987-61FBCF773D77}" presName="rootConnector" presStyleLbl="node2" presStyleIdx="0" presStyleCnt="3"/>
      <dgm:spPr/>
    </dgm:pt>
    <dgm:pt modelId="{49B81587-3F1C-4C21-9A84-F02440AA19BE}" type="pres">
      <dgm:prSet presAssocID="{65C6A087-0BD1-44D4-A987-61FBCF773D77}" presName="hierChild4" presStyleCnt="0"/>
      <dgm:spPr/>
    </dgm:pt>
    <dgm:pt modelId="{EDC9BA0C-6964-43DD-AD4F-92F3079A6248}" type="pres">
      <dgm:prSet presAssocID="{65C6A087-0BD1-44D4-A987-61FBCF773D77}" presName="hierChild5" presStyleCnt="0"/>
      <dgm:spPr/>
    </dgm:pt>
    <dgm:pt modelId="{3DAC766B-1FC8-409F-A186-CCF02BD67D8A}" type="pres">
      <dgm:prSet presAssocID="{70842A5C-392F-411F-9F76-B4F8507BEAD2}" presName="Name37" presStyleLbl="parChTrans1D2" presStyleIdx="1" presStyleCnt="4"/>
      <dgm:spPr/>
    </dgm:pt>
    <dgm:pt modelId="{907E7A54-9C56-4BF8-80C9-D9354930BB19}" type="pres">
      <dgm:prSet presAssocID="{7879D86A-A6D6-4349-B10F-E18BD51CB89E}" presName="hierRoot2" presStyleCnt="0">
        <dgm:presLayoutVars>
          <dgm:hierBranch val="init"/>
        </dgm:presLayoutVars>
      </dgm:prSet>
      <dgm:spPr/>
    </dgm:pt>
    <dgm:pt modelId="{C45B4749-4EF3-446E-9EF8-B8D260F66412}" type="pres">
      <dgm:prSet presAssocID="{7879D86A-A6D6-4349-B10F-E18BD51CB89E}" presName="rootComposite" presStyleCnt="0"/>
      <dgm:spPr/>
    </dgm:pt>
    <dgm:pt modelId="{356213B2-0A84-4781-B1A0-44F0E62DD80F}" type="pres">
      <dgm:prSet presAssocID="{7879D86A-A6D6-4349-B10F-E18BD51CB89E}" presName="rootText" presStyleLbl="node2" presStyleIdx="1" presStyleCnt="3" custScaleY="189638">
        <dgm:presLayoutVars>
          <dgm:chPref val="3"/>
        </dgm:presLayoutVars>
      </dgm:prSet>
      <dgm:spPr/>
      <dgm:t>
        <a:bodyPr/>
        <a:lstStyle/>
        <a:p>
          <a:endParaRPr lang="en-US"/>
        </a:p>
      </dgm:t>
    </dgm:pt>
    <dgm:pt modelId="{7BAC7397-249D-4DBE-BFD8-DF78993D0360}" type="pres">
      <dgm:prSet presAssocID="{7879D86A-A6D6-4349-B10F-E18BD51CB89E}" presName="rootConnector" presStyleLbl="node2" presStyleIdx="1" presStyleCnt="3"/>
      <dgm:spPr/>
    </dgm:pt>
    <dgm:pt modelId="{72A43C55-5BD4-4C44-BE81-CA2120751CA4}" type="pres">
      <dgm:prSet presAssocID="{7879D86A-A6D6-4349-B10F-E18BD51CB89E}" presName="hierChild4" presStyleCnt="0"/>
      <dgm:spPr/>
    </dgm:pt>
    <dgm:pt modelId="{1B9442E2-2E38-4859-A56B-3D4639973D76}" type="pres">
      <dgm:prSet presAssocID="{7879D86A-A6D6-4349-B10F-E18BD51CB89E}" presName="hierChild5" presStyleCnt="0"/>
      <dgm:spPr/>
    </dgm:pt>
    <dgm:pt modelId="{B35BC9B9-69F5-4D22-A139-38719DFDE3BB}" type="pres">
      <dgm:prSet presAssocID="{555193E5-FD69-4DDD-A38E-5D27DAD44035}" presName="Name37" presStyleLbl="parChTrans1D2" presStyleIdx="2" presStyleCnt="4"/>
      <dgm:spPr/>
    </dgm:pt>
    <dgm:pt modelId="{6FFC95BB-EAD6-4555-A48B-3CF108D5A825}" type="pres">
      <dgm:prSet presAssocID="{1B5AFE61-54DE-44AC-B19F-0154A45C1059}" presName="hierRoot2" presStyleCnt="0">
        <dgm:presLayoutVars>
          <dgm:hierBranch val="init"/>
        </dgm:presLayoutVars>
      </dgm:prSet>
      <dgm:spPr/>
    </dgm:pt>
    <dgm:pt modelId="{B9FCCEFC-07A2-45F8-9548-C6FBD5795CB5}" type="pres">
      <dgm:prSet presAssocID="{1B5AFE61-54DE-44AC-B19F-0154A45C1059}" presName="rootComposite" presStyleCnt="0"/>
      <dgm:spPr/>
    </dgm:pt>
    <dgm:pt modelId="{7B53C729-3600-420C-931F-CB398C07B048}" type="pres">
      <dgm:prSet presAssocID="{1B5AFE61-54DE-44AC-B19F-0154A45C1059}" presName="rootText" presStyleLbl="node2" presStyleIdx="2" presStyleCnt="3" custScaleY="189638">
        <dgm:presLayoutVars>
          <dgm:chPref val="3"/>
        </dgm:presLayoutVars>
      </dgm:prSet>
      <dgm:spPr/>
      <dgm:t>
        <a:bodyPr/>
        <a:lstStyle/>
        <a:p>
          <a:endParaRPr lang="en-US"/>
        </a:p>
      </dgm:t>
    </dgm:pt>
    <dgm:pt modelId="{438D1CC5-23AD-433E-BCFB-476F0BABCC34}" type="pres">
      <dgm:prSet presAssocID="{1B5AFE61-54DE-44AC-B19F-0154A45C1059}" presName="rootConnector" presStyleLbl="node2" presStyleIdx="2" presStyleCnt="3"/>
      <dgm:spPr/>
    </dgm:pt>
    <dgm:pt modelId="{4CE03CD4-7C35-416F-A702-B9636732B6FC}" type="pres">
      <dgm:prSet presAssocID="{1B5AFE61-54DE-44AC-B19F-0154A45C1059}" presName="hierChild4" presStyleCnt="0"/>
      <dgm:spPr/>
    </dgm:pt>
    <dgm:pt modelId="{43C76D11-F8FD-4673-A2B4-9C3C0D79AEE3}" type="pres">
      <dgm:prSet presAssocID="{1B5AFE61-54DE-44AC-B19F-0154A45C1059}" presName="hierChild5" presStyleCnt="0"/>
      <dgm:spPr/>
    </dgm:pt>
    <dgm:pt modelId="{9C05FE30-AAC5-4912-ADE7-424B5403274F}" type="pres">
      <dgm:prSet presAssocID="{2340AAE2-FE96-46D3-8C9A-54161E476622}" presName="hierChild3" presStyleCnt="0"/>
      <dgm:spPr/>
    </dgm:pt>
    <dgm:pt modelId="{4F4DCB27-1F69-416E-9896-FE42DB69A7A3}" type="pres">
      <dgm:prSet presAssocID="{5E816C5C-68A2-4ADB-B3E9-4B4C2AC01481}" presName="Name111" presStyleLbl="parChTrans1D2" presStyleIdx="3" presStyleCnt="4"/>
      <dgm:spPr/>
    </dgm:pt>
    <dgm:pt modelId="{B11D5C65-C205-47EB-882E-52E832C472A6}" type="pres">
      <dgm:prSet presAssocID="{12618D95-0723-4EDE-B50E-4A24C19DA969}" presName="hierRoot3" presStyleCnt="0">
        <dgm:presLayoutVars>
          <dgm:hierBranch val="init"/>
        </dgm:presLayoutVars>
      </dgm:prSet>
      <dgm:spPr/>
    </dgm:pt>
    <dgm:pt modelId="{415BEDC7-3323-4D88-932C-30AA898E4A2B}" type="pres">
      <dgm:prSet presAssocID="{12618D95-0723-4EDE-B50E-4A24C19DA969}" presName="rootComposite3" presStyleCnt="0"/>
      <dgm:spPr/>
    </dgm:pt>
    <dgm:pt modelId="{81E4E98C-0421-4468-91C7-C54C8E5636EA}" type="pres">
      <dgm:prSet presAssocID="{12618D95-0723-4EDE-B50E-4A24C19DA969}" presName="rootText3" presStyleLbl="asst1" presStyleIdx="0" presStyleCnt="1" custScaleX="151307" custScaleY="190739" custLinFactNeighborX="-3074" custLinFactNeighborY="-11295">
        <dgm:presLayoutVars>
          <dgm:chPref val="3"/>
        </dgm:presLayoutVars>
      </dgm:prSet>
      <dgm:spPr/>
      <dgm:t>
        <a:bodyPr/>
        <a:lstStyle/>
        <a:p>
          <a:endParaRPr lang="en-US"/>
        </a:p>
      </dgm:t>
    </dgm:pt>
    <dgm:pt modelId="{7AB7AC75-B7B3-42E4-8FF1-B44CECB6E181}" type="pres">
      <dgm:prSet presAssocID="{12618D95-0723-4EDE-B50E-4A24C19DA969}" presName="rootConnector3" presStyleLbl="asst1" presStyleIdx="0" presStyleCnt="1"/>
      <dgm:spPr/>
    </dgm:pt>
    <dgm:pt modelId="{16CF6C5F-CA6A-4C54-82BB-D2D12D8110C0}" type="pres">
      <dgm:prSet presAssocID="{12618D95-0723-4EDE-B50E-4A24C19DA969}" presName="hierChild6" presStyleCnt="0"/>
      <dgm:spPr/>
    </dgm:pt>
    <dgm:pt modelId="{725CDFCA-5AD3-4A6D-8BA2-12EAA65F7675}" type="pres">
      <dgm:prSet presAssocID="{12618D95-0723-4EDE-B50E-4A24C19DA969}" presName="hierChild7" presStyleCnt="0"/>
      <dgm:spPr/>
    </dgm:pt>
  </dgm:ptLst>
  <dgm:cxnLst>
    <dgm:cxn modelId="{D073FE68-90E3-418F-81BD-F9642489DFE6}" type="presOf" srcId="{1B5AFE61-54DE-44AC-B19F-0154A45C1059}" destId="{7B53C729-3600-420C-931F-CB398C07B048}" srcOrd="0" destOrd="0" presId="urn:microsoft.com/office/officeart/2005/8/layout/orgChart1"/>
    <dgm:cxn modelId="{3608A5BE-DECC-4030-B1A7-31FC73E005A3}" type="presOf" srcId="{65C6A087-0BD1-44D4-A987-61FBCF773D77}" destId="{06EA5CF8-50D8-4FDF-9A85-26E85B5C72AE}" srcOrd="1" destOrd="0" presId="urn:microsoft.com/office/officeart/2005/8/layout/orgChart1"/>
    <dgm:cxn modelId="{350495BA-2270-41FB-8818-EFBE69E28A96}" type="presOf" srcId="{70842A5C-392F-411F-9F76-B4F8507BEAD2}" destId="{3DAC766B-1FC8-409F-A186-CCF02BD67D8A}" srcOrd="0" destOrd="0" presId="urn:microsoft.com/office/officeart/2005/8/layout/orgChart1"/>
    <dgm:cxn modelId="{298F8724-8094-4229-B11E-145BB38D73B2}" type="presOf" srcId="{78047DB6-692F-4B1B-9F71-DC2543EDC6E6}" destId="{D3A31C6A-9393-493C-9527-0FE2D3479B35}" srcOrd="0" destOrd="0" presId="urn:microsoft.com/office/officeart/2005/8/layout/orgChart1"/>
    <dgm:cxn modelId="{64DDF6DE-FE2A-4468-841A-1A16C55F9163}" type="presOf" srcId="{7879D86A-A6D6-4349-B10F-E18BD51CB89E}" destId="{7BAC7397-249D-4DBE-BFD8-DF78993D0360}" srcOrd="1" destOrd="0" presId="urn:microsoft.com/office/officeart/2005/8/layout/orgChart1"/>
    <dgm:cxn modelId="{83D76538-AC4C-42BC-A0F8-1F550695BA5F}" srcId="{2340AAE2-FE96-46D3-8C9A-54161E476622}" destId="{12618D95-0723-4EDE-B50E-4A24C19DA969}" srcOrd="0" destOrd="0" parTransId="{5E816C5C-68A2-4ADB-B3E9-4B4C2AC01481}" sibTransId="{3076EE9D-FCED-4C3C-BDB8-5BDFCFFEB003}"/>
    <dgm:cxn modelId="{6DDC2031-A5E9-43D3-B73D-CD6E4039414F}" type="presOf" srcId="{12618D95-0723-4EDE-B50E-4A24C19DA969}" destId="{81E4E98C-0421-4468-91C7-C54C8E5636EA}" srcOrd="0" destOrd="0" presId="urn:microsoft.com/office/officeart/2005/8/layout/orgChart1"/>
    <dgm:cxn modelId="{1DF91EBE-B465-4C7C-B581-C133DF9D96F9}" srcId="{2340AAE2-FE96-46D3-8C9A-54161E476622}" destId="{1B5AFE61-54DE-44AC-B19F-0154A45C1059}" srcOrd="3" destOrd="0" parTransId="{555193E5-FD69-4DDD-A38E-5D27DAD44035}" sibTransId="{082867A0-C644-4700-9F1D-DF8685A59A28}"/>
    <dgm:cxn modelId="{B6EDF044-1EF1-4432-AC25-306425A3DBC3}" type="presOf" srcId="{555193E5-FD69-4DDD-A38E-5D27DAD44035}" destId="{B35BC9B9-69F5-4D22-A139-38719DFDE3BB}" srcOrd="0" destOrd="0" presId="urn:microsoft.com/office/officeart/2005/8/layout/orgChart1"/>
    <dgm:cxn modelId="{158A2E6E-6871-43FD-8EED-F536F478B3E2}" type="presOf" srcId="{65C6A087-0BD1-44D4-A987-61FBCF773D77}" destId="{0CFED6BC-03CC-4AA2-953D-2498678F2FFC}" srcOrd="0" destOrd="0" presId="urn:microsoft.com/office/officeart/2005/8/layout/orgChart1"/>
    <dgm:cxn modelId="{833C1393-BF5B-4DEC-8878-0D9746090602}" srcId="{2340AAE2-FE96-46D3-8C9A-54161E476622}" destId="{7879D86A-A6D6-4349-B10F-E18BD51CB89E}" srcOrd="2" destOrd="0" parTransId="{70842A5C-392F-411F-9F76-B4F8507BEAD2}" sibTransId="{6E6C1B01-DFD2-4ECC-B382-B675A71CE3E1}"/>
    <dgm:cxn modelId="{01EE18B4-06EF-4871-AFF2-2B0E277E4223}" srcId="{15077412-365E-4E95-9F7F-9D04F541AA34}" destId="{2340AAE2-FE96-46D3-8C9A-54161E476622}" srcOrd="0" destOrd="0" parTransId="{A29DE7E0-E82F-4C45-9B6D-9A543B10CF04}" sibTransId="{C9813531-E092-4E5C-9FCF-69642438F150}"/>
    <dgm:cxn modelId="{2E146D53-9612-4A66-B15D-0A51887DCCEF}" type="presOf" srcId="{15077412-365E-4E95-9F7F-9D04F541AA34}" destId="{BFEC66DE-C869-4BC7-AE29-E3A8F2E4FEE7}" srcOrd="0" destOrd="0" presId="urn:microsoft.com/office/officeart/2005/8/layout/orgChart1"/>
    <dgm:cxn modelId="{6F5D706F-C5EF-4AC1-9260-E5C549835FB7}" type="presOf" srcId="{7879D86A-A6D6-4349-B10F-E18BD51CB89E}" destId="{356213B2-0A84-4781-B1A0-44F0E62DD80F}" srcOrd="0" destOrd="0" presId="urn:microsoft.com/office/officeart/2005/8/layout/orgChart1"/>
    <dgm:cxn modelId="{00B7D7D8-ED15-4A0E-8E56-3C38623C83EB}" type="presOf" srcId="{1B5AFE61-54DE-44AC-B19F-0154A45C1059}" destId="{438D1CC5-23AD-433E-BCFB-476F0BABCC34}" srcOrd="1" destOrd="0" presId="urn:microsoft.com/office/officeart/2005/8/layout/orgChart1"/>
    <dgm:cxn modelId="{E9DC4E4D-73CD-4C68-9285-64FC3989B2A7}" type="presOf" srcId="{2340AAE2-FE96-46D3-8C9A-54161E476622}" destId="{EA078947-5236-44F8-BBE9-CE89B2BB56E5}" srcOrd="0" destOrd="0" presId="urn:microsoft.com/office/officeart/2005/8/layout/orgChart1"/>
    <dgm:cxn modelId="{A6AE5AC0-7E0B-4499-938B-56873DB683A8}" type="presOf" srcId="{5E816C5C-68A2-4ADB-B3E9-4B4C2AC01481}" destId="{4F4DCB27-1F69-416E-9896-FE42DB69A7A3}" srcOrd="0" destOrd="0" presId="urn:microsoft.com/office/officeart/2005/8/layout/orgChart1"/>
    <dgm:cxn modelId="{0B80EF6B-8E56-4C1F-8E60-5AC5BD54CF5C}" type="presOf" srcId="{2340AAE2-FE96-46D3-8C9A-54161E476622}" destId="{C52015A8-7BE4-4025-BFAD-6AB162325C54}" srcOrd="1" destOrd="0" presId="urn:microsoft.com/office/officeart/2005/8/layout/orgChart1"/>
    <dgm:cxn modelId="{ADC7C855-AC0B-40FE-B8FD-D87B939BF860}" srcId="{2340AAE2-FE96-46D3-8C9A-54161E476622}" destId="{65C6A087-0BD1-44D4-A987-61FBCF773D77}" srcOrd="1" destOrd="0" parTransId="{78047DB6-692F-4B1B-9F71-DC2543EDC6E6}" sibTransId="{69E5A4B8-6572-4AE8-A4E8-25A69D324177}"/>
    <dgm:cxn modelId="{C7B1585E-972B-48CB-9582-EC77C4E69EAE}" type="presOf" srcId="{12618D95-0723-4EDE-B50E-4A24C19DA969}" destId="{7AB7AC75-B7B3-42E4-8FF1-B44CECB6E181}" srcOrd="1" destOrd="0" presId="urn:microsoft.com/office/officeart/2005/8/layout/orgChart1"/>
    <dgm:cxn modelId="{69AA3F92-5648-4FDE-9BB7-E422E75FDD93}" type="presParOf" srcId="{BFEC66DE-C869-4BC7-AE29-E3A8F2E4FEE7}" destId="{159D0B5E-3514-4B9C-8AA0-DD95B0A8F2DC}" srcOrd="0" destOrd="0" presId="urn:microsoft.com/office/officeart/2005/8/layout/orgChart1"/>
    <dgm:cxn modelId="{0AF0E0BA-A468-4770-83C2-2B3AE3188859}" type="presParOf" srcId="{159D0B5E-3514-4B9C-8AA0-DD95B0A8F2DC}" destId="{D4F44052-803F-431E-ACE3-CE44BCD82CD0}" srcOrd="0" destOrd="0" presId="urn:microsoft.com/office/officeart/2005/8/layout/orgChart1"/>
    <dgm:cxn modelId="{428D8648-D9EB-46B7-937B-09DBC80BB1C6}" type="presParOf" srcId="{D4F44052-803F-431E-ACE3-CE44BCD82CD0}" destId="{EA078947-5236-44F8-BBE9-CE89B2BB56E5}" srcOrd="0" destOrd="0" presId="urn:microsoft.com/office/officeart/2005/8/layout/orgChart1"/>
    <dgm:cxn modelId="{34951640-E3D1-4AEC-B8A7-BDA36AA7601A}" type="presParOf" srcId="{D4F44052-803F-431E-ACE3-CE44BCD82CD0}" destId="{C52015A8-7BE4-4025-BFAD-6AB162325C54}" srcOrd="1" destOrd="0" presId="urn:microsoft.com/office/officeart/2005/8/layout/orgChart1"/>
    <dgm:cxn modelId="{C0F4B9D0-56F0-486D-8F2E-A9C9177D28A2}" type="presParOf" srcId="{159D0B5E-3514-4B9C-8AA0-DD95B0A8F2DC}" destId="{8017E715-D8E0-453D-9C54-D46D3BBEAC9A}" srcOrd="1" destOrd="0" presId="urn:microsoft.com/office/officeart/2005/8/layout/orgChart1"/>
    <dgm:cxn modelId="{DB86288B-A939-4494-8BCA-4DD969DE7402}" type="presParOf" srcId="{8017E715-D8E0-453D-9C54-D46D3BBEAC9A}" destId="{D3A31C6A-9393-493C-9527-0FE2D3479B35}" srcOrd="0" destOrd="0" presId="urn:microsoft.com/office/officeart/2005/8/layout/orgChart1"/>
    <dgm:cxn modelId="{9670A43F-BC0C-4C8D-B2E4-2CD5A25A45C1}" type="presParOf" srcId="{8017E715-D8E0-453D-9C54-D46D3BBEAC9A}" destId="{8D155E4E-4C23-45CD-8575-E268C0D46943}" srcOrd="1" destOrd="0" presId="urn:microsoft.com/office/officeart/2005/8/layout/orgChart1"/>
    <dgm:cxn modelId="{D5C7C229-9F02-4A9D-81B3-4CB97C40F0FE}" type="presParOf" srcId="{8D155E4E-4C23-45CD-8575-E268C0D46943}" destId="{5FC076F1-F271-4CDC-B293-C58EEC38B8A9}" srcOrd="0" destOrd="0" presId="urn:microsoft.com/office/officeart/2005/8/layout/orgChart1"/>
    <dgm:cxn modelId="{EF0780C7-4C40-49E1-890A-7C920201B022}" type="presParOf" srcId="{5FC076F1-F271-4CDC-B293-C58EEC38B8A9}" destId="{0CFED6BC-03CC-4AA2-953D-2498678F2FFC}" srcOrd="0" destOrd="0" presId="urn:microsoft.com/office/officeart/2005/8/layout/orgChart1"/>
    <dgm:cxn modelId="{966B794A-E22B-48C9-A048-CF67DC80FDD2}" type="presParOf" srcId="{5FC076F1-F271-4CDC-B293-C58EEC38B8A9}" destId="{06EA5CF8-50D8-4FDF-9A85-26E85B5C72AE}" srcOrd="1" destOrd="0" presId="urn:microsoft.com/office/officeart/2005/8/layout/orgChart1"/>
    <dgm:cxn modelId="{2AE6CE0D-ED34-49A0-90D0-A6686537A166}" type="presParOf" srcId="{8D155E4E-4C23-45CD-8575-E268C0D46943}" destId="{49B81587-3F1C-4C21-9A84-F02440AA19BE}" srcOrd="1" destOrd="0" presId="urn:microsoft.com/office/officeart/2005/8/layout/orgChart1"/>
    <dgm:cxn modelId="{6AD080F9-5B0E-4485-A52C-E020FEBE25BE}" type="presParOf" srcId="{8D155E4E-4C23-45CD-8575-E268C0D46943}" destId="{EDC9BA0C-6964-43DD-AD4F-92F3079A6248}" srcOrd="2" destOrd="0" presId="urn:microsoft.com/office/officeart/2005/8/layout/orgChart1"/>
    <dgm:cxn modelId="{E55C2053-42B9-49C2-ABC8-B77F1013D574}" type="presParOf" srcId="{8017E715-D8E0-453D-9C54-D46D3BBEAC9A}" destId="{3DAC766B-1FC8-409F-A186-CCF02BD67D8A}" srcOrd="2" destOrd="0" presId="urn:microsoft.com/office/officeart/2005/8/layout/orgChart1"/>
    <dgm:cxn modelId="{E4F6C84A-C514-41B3-9E1B-6CD6776D1334}" type="presParOf" srcId="{8017E715-D8E0-453D-9C54-D46D3BBEAC9A}" destId="{907E7A54-9C56-4BF8-80C9-D9354930BB19}" srcOrd="3" destOrd="0" presId="urn:microsoft.com/office/officeart/2005/8/layout/orgChart1"/>
    <dgm:cxn modelId="{2441ADA3-B3C5-403B-A661-2975026E6B6F}" type="presParOf" srcId="{907E7A54-9C56-4BF8-80C9-D9354930BB19}" destId="{C45B4749-4EF3-446E-9EF8-B8D260F66412}" srcOrd="0" destOrd="0" presId="urn:microsoft.com/office/officeart/2005/8/layout/orgChart1"/>
    <dgm:cxn modelId="{2B5E8931-06BB-4EFC-97B9-ECCC4DE5ACE6}" type="presParOf" srcId="{C45B4749-4EF3-446E-9EF8-B8D260F66412}" destId="{356213B2-0A84-4781-B1A0-44F0E62DD80F}" srcOrd="0" destOrd="0" presId="urn:microsoft.com/office/officeart/2005/8/layout/orgChart1"/>
    <dgm:cxn modelId="{33B5072C-8E8C-4042-B995-4E9AE558B95F}" type="presParOf" srcId="{C45B4749-4EF3-446E-9EF8-B8D260F66412}" destId="{7BAC7397-249D-4DBE-BFD8-DF78993D0360}" srcOrd="1" destOrd="0" presId="urn:microsoft.com/office/officeart/2005/8/layout/orgChart1"/>
    <dgm:cxn modelId="{09246AFF-7959-43B0-846C-F589C808FFAF}" type="presParOf" srcId="{907E7A54-9C56-4BF8-80C9-D9354930BB19}" destId="{72A43C55-5BD4-4C44-BE81-CA2120751CA4}" srcOrd="1" destOrd="0" presId="urn:microsoft.com/office/officeart/2005/8/layout/orgChart1"/>
    <dgm:cxn modelId="{38AAEF93-0CB4-490E-B805-B4C76A30516B}" type="presParOf" srcId="{907E7A54-9C56-4BF8-80C9-D9354930BB19}" destId="{1B9442E2-2E38-4859-A56B-3D4639973D76}" srcOrd="2" destOrd="0" presId="urn:microsoft.com/office/officeart/2005/8/layout/orgChart1"/>
    <dgm:cxn modelId="{07C563F0-139E-4E02-9FAF-120C1B7EA979}" type="presParOf" srcId="{8017E715-D8E0-453D-9C54-D46D3BBEAC9A}" destId="{B35BC9B9-69F5-4D22-A139-38719DFDE3BB}" srcOrd="4" destOrd="0" presId="urn:microsoft.com/office/officeart/2005/8/layout/orgChart1"/>
    <dgm:cxn modelId="{9E0EA77C-FD72-456D-898A-BC1C8CAC860F}" type="presParOf" srcId="{8017E715-D8E0-453D-9C54-D46D3BBEAC9A}" destId="{6FFC95BB-EAD6-4555-A48B-3CF108D5A825}" srcOrd="5" destOrd="0" presId="urn:microsoft.com/office/officeart/2005/8/layout/orgChart1"/>
    <dgm:cxn modelId="{C20C373E-E29F-4344-9970-484A8E243461}" type="presParOf" srcId="{6FFC95BB-EAD6-4555-A48B-3CF108D5A825}" destId="{B9FCCEFC-07A2-45F8-9548-C6FBD5795CB5}" srcOrd="0" destOrd="0" presId="urn:microsoft.com/office/officeart/2005/8/layout/orgChart1"/>
    <dgm:cxn modelId="{408C3BC9-4BA9-422E-849A-CC35A0FC377D}" type="presParOf" srcId="{B9FCCEFC-07A2-45F8-9548-C6FBD5795CB5}" destId="{7B53C729-3600-420C-931F-CB398C07B048}" srcOrd="0" destOrd="0" presId="urn:microsoft.com/office/officeart/2005/8/layout/orgChart1"/>
    <dgm:cxn modelId="{549556DF-7A9E-4684-B374-79056A69B268}" type="presParOf" srcId="{B9FCCEFC-07A2-45F8-9548-C6FBD5795CB5}" destId="{438D1CC5-23AD-433E-BCFB-476F0BABCC34}" srcOrd="1" destOrd="0" presId="urn:microsoft.com/office/officeart/2005/8/layout/orgChart1"/>
    <dgm:cxn modelId="{8E878776-9967-449D-AC56-99F37EF0D38C}" type="presParOf" srcId="{6FFC95BB-EAD6-4555-A48B-3CF108D5A825}" destId="{4CE03CD4-7C35-416F-A702-B9636732B6FC}" srcOrd="1" destOrd="0" presId="urn:microsoft.com/office/officeart/2005/8/layout/orgChart1"/>
    <dgm:cxn modelId="{ED08EEC2-D0CD-4FD8-852A-CC74AA3E8503}" type="presParOf" srcId="{6FFC95BB-EAD6-4555-A48B-3CF108D5A825}" destId="{43C76D11-F8FD-4673-A2B4-9C3C0D79AEE3}" srcOrd="2" destOrd="0" presId="urn:microsoft.com/office/officeart/2005/8/layout/orgChart1"/>
    <dgm:cxn modelId="{224A03D6-CCAF-4506-B63D-FF6302C94B6F}" type="presParOf" srcId="{159D0B5E-3514-4B9C-8AA0-DD95B0A8F2DC}" destId="{9C05FE30-AAC5-4912-ADE7-424B5403274F}" srcOrd="2" destOrd="0" presId="urn:microsoft.com/office/officeart/2005/8/layout/orgChart1"/>
    <dgm:cxn modelId="{172E86FF-AF3E-4005-9F9F-D3D486E72BBF}" type="presParOf" srcId="{9C05FE30-AAC5-4912-ADE7-424B5403274F}" destId="{4F4DCB27-1F69-416E-9896-FE42DB69A7A3}" srcOrd="0" destOrd="0" presId="urn:microsoft.com/office/officeart/2005/8/layout/orgChart1"/>
    <dgm:cxn modelId="{3FB2D143-1EFA-468A-91E1-7D6678D67357}" type="presParOf" srcId="{9C05FE30-AAC5-4912-ADE7-424B5403274F}" destId="{B11D5C65-C205-47EB-882E-52E832C472A6}" srcOrd="1" destOrd="0" presId="urn:microsoft.com/office/officeart/2005/8/layout/orgChart1"/>
    <dgm:cxn modelId="{57B6F6C3-7638-4000-B02B-1D08B1E29AED}" type="presParOf" srcId="{B11D5C65-C205-47EB-882E-52E832C472A6}" destId="{415BEDC7-3323-4D88-932C-30AA898E4A2B}" srcOrd="0" destOrd="0" presId="urn:microsoft.com/office/officeart/2005/8/layout/orgChart1"/>
    <dgm:cxn modelId="{69797622-41B3-427A-86CF-4CCB13260ADF}" type="presParOf" srcId="{415BEDC7-3323-4D88-932C-30AA898E4A2B}" destId="{81E4E98C-0421-4468-91C7-C54C8E5636EA}" srcOrd="0" destOrd="0" presId="urn:microsoft.com/office/officeart/2005/8/layout/orgChart1"/>
    <dgm:cxn modelId="{AD3E321F-E332-4E7A-BA7B-C32EBFBE33E3}" type="presParOf" srcId="{415BEDC7-3323-4D88-932C-30AA898E4A2B}" destId="{7AB7AC75-B7B3-42E4-8FF1-B44CECB6E181}" srcOrd="1" destOrd="0" presId="urn:microsoft.com/office/officeart/2005/8/layout/orgChart1"/>
    <dgm:cxn modelId="{B2325D6F-0149-439C-9BD4-81D8B26EC3A2}" type="presParOf" srcId="{B11D5C65-C205-47EB-882E-52E832C472A6}" destId="{16CF6C5F-CA6A-4C54-82BB-D2D12D8110C0}" srcOrd="1" destOrd="0" presId="urn:microsoft.com/office/officeart/2005/8/layout/orgChart1"/>
    <dgm:cxn modelId="{D4B57622-A738-4A3F-92CE-94DDBFF311AC}" type="presParOf" srcId="{B11D5C65-C205-47EB-882E-52E832C472A6}" destId="{725CDFCA-5AD3-4A6D-8BA2-12EAA65F7675}"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A36F08-527C-47E6-8B96-F753DDFFC99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1B25046-23D6-4C4D-B568-2DB79776B4F1}">
      <dgm:prSet phldrT="[Text]" custT="1"/>
      <dgm:spPr>
        <a:blipFill rotWithShape="0">
          <a:blip xmlns:r="http://schemas.openxmlformats.org/officeDocument/2006/relationships" r:embed="rId1"/>
          <a:tile tx="0" ty="0" sx="100000" sy="100000" flip="none" algn="tl"/>
        </a:blipFill>
      </dgm:spPr>
      <dgm:t>
        <a:bodyPr/>
        <a:lstStyle/>
        <a:p>
          <a:pPr algn="ctr"/>
          <a:r>
            <a:rPr lang="en-US" sz="1400" dirty="0" smtClean="0">
              <a:solidFill>
                <a:schemeClr val="bg1"/>
              </a:solidFill>
              <a:latin typeface="Century Schoolbook" pitchFamily="18" charset="0"/>
            </a:rPr>
            <a:t>1.  Vaccinated vs. unvaccinated children exhibit same immune responses.</a:t>
          </a:r>
          <a:endParaRPr lang="en-US" sz="1400" dirty="0">
            <a:solidFill>
              <a:schemeClr val="bg1"/>
            </a:solidFill>
            <a:latin typeface="Century Schoolbook" pitchFamily="18" charset="0"/>
          </a:endParaRPr>
        </a:p>
      </dgm:t>
    </dgm:pt>
    <dgm:pt modelId="{1BB9D030-7906-4A8C-873C-DDD0F022C005}" type="parTrans" cxnId="{177953C4-33A7-4D93-9E08-5F58C6047072}">
      <dgm:prSet/>
      <dgm:spPr/>
      <dgm:t>
        <a:bodyPr/>
        <a:lstStyle/>
        <a:p>
          <a:endParaRPr lang="en-US"/>
        </a:p>
      </dgm:t>
    </dgm:pt>
    <dgm:pt modelId="{276AAF36-6BB5-44CD-8297-4C557D564BE8}" type="sibTrans" cxnId="{177953C4-33A7-4D93-9E08-5F58C6047072}">
      <dgm:prSet/>
      <dgm:spPr/>
      <dgm:t>
        <a:bodyPr/>
        <a:lstStyle/>
        <a:p>
          <a:endParaRPr lang="en-US"/>
        </a:p>
      </dgm:t>
    </dgm:pt>
    <dgm:pt modelId="{61B42670-0927-4D9F-97FA-89F7991C20D6}">
      <dgm:prSet phldrT="[Text]" custT="1"/>
      <dgm:spPr>
        <a:blipFill rotWithShape="0">
          <a:blip xmlns:r="http://schemas.openxmlformats.org/officeDocument/2006/relationships" r:embed="rId1"/>
          <a:tile tx="0" ty="0" sx="100000" sy="100000" flip="none" algn="tl"/>
        </a:blipFill>
      </dgm:spPr>
      <dgm:t>
        <a:bodyPr/>
        <a:lstStyle/>
        <a:p>
          <a:r>
            <a:rPr lang="en-US" sz="1200" dirty="0" smtClean="0">
              <a:solidFill>
                <a:schemeClr val="bg1"/>
              </a:solidFill>
              <a:latin typeface="Century Schoolbook" pitchFamily="18" charset="0"/>
            </a:rPr>
            <a:t>2. Children today are exposed to fewer immunological components </a:t>
          </a:r>
        </a:p>
        <a:p>
          <a:r>
            <a:rPr lang="en-US" sz="1200" dirty="0" smtClean="0">
              <a:solidFill>
                <a:schemeClr val="bg1"/>
              </a:solidFill>
              <a:latin typeface="Century Schoolbook" pitchFamily="18" charset="0"/>
            </a:rPr>
            <a:t>(1980s: 7 vaccines/1300 enzymes, </a:t>
          </a:r>
        </a:p>
        <a:p>
          <a:r>
            <a:rPr lang="en-US" sz="1200" dirty="0" smtClean="0">
              <a:solidFill>
                <a:schemeClr val="bg1"/>
              </a:solidFill>
              <a:latin typeface="Century Schoolbook" pitchFamily="18" charset="0"/>
            </a:rPr>
            <a:t>2012: 14 vaccines/&lt;200 enzymes ).</a:t>
          </a:r>
          <a:endParaRPr lang="en-US" sz="1200" dirty="0">
            <a:solidFill>
              <a:schemeClr val="bg1"/>
            </a:solidFill>
            <a:latin typeface="Century Schoolbook" pitchFamily="18" charset="0"/>
          </a:endParaRPr>
        </a:p>
      </dgm:t>
    </dgm:pt>
    <dgm:pt modelId="{2D60604A-E1B7-4E76-9F0F-6AC17CEA0079}" type="parTrans" cxnId="{4D5784BD-83E7-4058-A1CF-DB5944AA5F39}">
      <dgm:prSet/>
      <dgm:spPr/>
      <dgm:t>
        <a:bodyPr/>
        <a:lstStyle/>
        <a:p>
          <a:endParaRPr lang="en-US"/>
        </a:p>
      </dgm:t>
    </dgm:pt>
    <dgm:pt modelId="{985FB423-9196-41C7-9BB4-F25832989467}" type="sibTrans" cxnId="{4D5784BD-83E7-4058-A1CF-DB5944AA5F39}">
      <dgm:prSet/>
      <dgm:spPr/>
      <dgm:t>
        <a:bodyPr/>
        <a:lstStyle/>
        <a:p>
          <a:endParaRPr lang="en-US"/>
        </a:p>
      </dgm:t>
    </dgm:pt>
    <dgm:pt modelId="{989206CB-0977-48B8-B838-97579B23198A}">
      <dgm:prSet phldrT="[Text]" custT="1"/>
      <dgm:spPr>
        <a:blipFill rotWithShape="0">
          <a:blip xmlns:r="http://schemas.openxmlformats.org/officeDocument/2006/relationships" r:embed="rId1"/>
          <a:tile tx="0" ty="0" sx="100000" sy="100000" flip="none" algn="tl"/>
        </a:blipFill>
      </dgm:spPr>
      <dgm:t>
        <a:bodyPr/>
        <a:lstStyle/>
        <a:p>
          <a:r>
            <a:rPr lang="en-US" sz="1400" dirty="0" smtClean="0">
              <a:solidFill>
                <a:schemeClr val="bg1"/>
              </a:solidFill>
              <a:latin typeface="Century Schoolbook" pitchFamily="18" charset="0"/>
            </a:rPr>
            <a:t>3. Vaccinated and unvaccinated children are susceptible to infections NOT prevented by vaccines at same rate.</a:t>
          </a:r>
          <a:endParaRPr lang="en-US" sz="1400" dirty="0">
            <a:solidFill>
              <a:schemeClr val="bg1"/>
            </a:solidFill>
            <a:latin typeface="Century Schoolbook" pitchFamily="18" charset="0"/>
          </a:endParaRPr>
        </a:p>
      </dgm:t>
    </dgm:pt>
    <dgm:pt modelId="{BDA8C058-A536-4B04-B24C-D9AD3E6F8E3B}" type="parTrans" cxnId="{BB2F59F6-C780-4E6D-9E39-43E988CC5544}">
      <dgm:prSet/>
      <dgm:spPr/>
      <dgm:t>
        <a:bodyPr/>
        <a:lstStyle/>
        <a:p>
          <a:endParaRPr lang="en-US"/>
        </a:p>
      </dgm:t>
    </dgm:pt>
    <dgm:pt modelId="{B6F6B08F-43C7-4201-8186-140B3B3F3926}" type="sibTrans" cxnId="{BB2F59F6-C780-4E6D-9E39-43E988CC5544}">
      <dgm:prSet/>
      <dgm:spPr/>
      <dgm:t>
        <a:bodyPr/>
        <a:lstStyle/>
        <a:p>
          <a:endParaRPr lang="en-US"/>
        </a:p>
      </dgm:t>
    </dgm:pt>
    <dgm:pt modelId="{5220E374-D977-46D1-8452-10220F5DFDF5}">
      <dgm:prSet phldrT="[Text]" custT="1"/>
      <dgm:spPr>
        <a:blipFill rotWithShape="0">
          <a:blip xmlns:r="http://schemas.openxmlformats.org/officeDocument/2006/relationships" r:embed="rId1"/>
          <a:tile tx="0" ty="0" sx="100000" sy="100000" flip="none" algn="tl"/>
        </a:blipFill>
      </dgm:spPr>
      <dgm:t>
        <a:bodyPr/>
        <a:lstStyle/>
        <a:p>
          <a:r>
            <a:rPr lang="en-US" sz="1200" dirty="0" smtClean="0">
              <a:solidFill>
                <a:schemeClr val="bg1"/>
              </a:solidFill>
              <a:latin typeface="Century Schoolbook" pitchFamily="18" charset="0"/>
            </a:rPr>
            <a:t>4.  No evidence of immunization-activated brain lesions for persons with ASD as compared to persons with autoimmune diseases</a:t>
          </a:r>
          <a:r>
            <a:rPr lang="en-US" sz="1400" dirty="0" smtClean="0">
              <a:solidFill>
                <a:schemeClr val="bg1"/>
              </a:solidFill>
              <a:latin typeface="Century Schoolbook" pitchFamily="18" charset="0"/>
            </a:rPr>
            <a:t>.</a:t>
          </a:r>
          <a:endParaRPr lang="en-US" sz="1400" dirty="0">
            <a:solidFill>
              <a:schemeClr val="bg1"/>
            </a:solidFill>
            <a:latin typeface="Century Schoolbook" pitchFamily="18" charset="0"/>
          </a:endParaRPr>
        </a:p>
      </dgm:t>
    </dgm:pt>
    <dgm:pt modelId="{02897D09-51E8-40C6-96B4-99A0FE6BA950}" type="parTrans" cxnId="{D2057640-0BD4-4A69-808F-3BAFD27CC743}">
      <dgm:prSet/>
      <dgm:spPr/>
      <dgm:t>
        <a:bodyPr/>
        <a:lstStyle/>
        <a:p>
          <a:endParaRPr lang="en-US"/>
        </a:p>
      </dgm:t>
    </dgm:pt>
    <dgm:pt modelId="{7AA97424-32F7-4761-962B-08326169CC6E}" type="sibTrans" cxnId="{D2057640-0BD4-4A69-808F-3BAFD27CC743}">
      <dgm:prSet/>
      <dgm:spPr/>
      <dgm:t>
        <a:bodyPr/>
        <a:lstStyle/>
        <a:p>
          <a:endParaRPr lang="en-US"/>
        </a:p>
      </dgm:t>
    </dgm:pt>
    <dgm:pt modelId="{84841DD3-AE95-4F7F-A212-804E79508FF6}">
      <dgm:prSet phldrT="[Text]" custT="1"/>
      <dgm:spPr>
        <a:blipFill rotWithShape="0">
          <a:blip xmlns:r="http://schemas.openxmlformats.org/officeDocument/2006/relationships" r:embed="rId1"/>
          <a:tile tx="0" ty="0" sx="100000" sy="100000" flip="none" algn="tl"/>
        </a:blipFill>
      </dgm:spPr>
      <dgm:t>
        <a:bodyPr/>
        <a:lstStyle/>
        <a:p>
          <a:r>
            <a:rPr lang="en-US" sz="1200" dirty="0" smtClean="0">
              <a:solidFill>
                <a:schemeClr val="bg1"/>
              </a:solidFill>
              <a:latin typeface="Century Schoolbook" pitchFamily="18" charset="0"/>
            </a:rPr>
            <a:t>5. Due to ethical issues, no studies exist comparing vaccinated, unvaccinated and alternately vaccinated children and a possible correlation to higher incidence of ASD </a:t>
          </a:r>
          <a:r>
            <a:rPr lang="en-US" sz="1400" dirty="0" smtClean="0">
              <a:solidFill>
                <a:schemeClr val="bg1"/>
              </a:solidFill>
              <a:latin typeface="Century Schoolbook" pitchFamily="18" charset="0"/>
            </a:rPr>
            <a:t>.  </a:t>
          </a:r>
          <a:endParaRPr lang="en-US" sz="1400" dirty="0">
            <a:solidFill>
              <a:schemeClr val="bg1"/>
            </a:solidFill>
            <a:latin typeface="Century Schoolbook" pitchFamily="18" charset="0"/>
          </a:endParaRPr>
        </a:p>
      </dgm:t>
    </dgm:pt>
    <dgm:pt modelId="{D64CC2D2-D61F-49B7-A7F7-A1D2D9655BD6}" type="parTrans" cxnId="{94FC497F-BE2E-4B09-AEC2-0BA5C3B6CAF9}">
      <dgm:prSet/>
      <dgm:spPr/>
      <dgm:t>
        <a:bodyPr/>
        <a:lstStyle/>
        <a:p>
          <a:endParaRPr lang="en-US"/>
        </a:p>
      </dgm:t>
    </dgm:pt>
    <dgm:pt modelId="{F5760951-22E5-4546-A0DB-FE544C57741A}" type="sibTrans" cxnId="{94FC497F-BE2E-4B09-AEC2-0BA5C3B6CAF9}">
      <dgm:prSet/>
      <dgm:spPr/>
      <dgm:t>
        <a:bodyPr/>
        <a:lstStyle/>
        <a:p>
          <a:endParaRPr lang="en-US"/>
        </a:p>
      </dgm:t>
    </dgm:pt>
    <dgm:pt modelId="{72384375-EB3C-49D0-931B-ABE85A88FF1F}" type="pres">
      <dgm:prSet presAssocID="{6CA36F08-527C-47E6-8B96-F753DDFFC999}" presName="diagram" presStyleCnt="0">
        <dgm:presLayoutVars>
          <dgm:dir/>
          <dgm:resizeHandles val="exact"/>
        </dgm:presLayoutVars>
      </dgm:prSet>
      <dgm:spPr/>
    </dgm:pt>
    <dgm:pt modelId="{8049FF08-0B68-4620-9B00-88BE07646080}" type="pres">
      <dgm:prSet presAssocID="{C1B25046-23D6-4C4D-B568-2DB79776B4F1}" presName="node" presStyleLbl="node1" presStyleIdx="0" presStyleCnt="5" custScaleX="130740">
        <dgm:presLayoutVars>
          <dgm:bulletEnabled val="1"/>
        </dgm:presLayoutVars>
      </dgm:prSet>
      <dgm:spPr/>
      <dgm:t>
        <a:bodyPr/>
        <a:lstStyle/>
        <a:p>
          <a:endParaRPr lang="en-US"/>
        </a:p>
      </dgm:t>
    </dgm:pt>
    <dgm:pt modelId="{EE95A129-F891-42F7-B869-DAE585A409B1}" type="pres">
      <dgm:prSet presAssocID="{276AAF36-6BB5-44CD-8297-4C557D564BE8}" presName="sibTrans" presStyleCnt="0"/>
      <dgm:spPr/>
    </dgm:pt>
    <dgm:pt modelId="{D292C054-1661-41BB-8895-7624515A0C89}" type="pres">
      <dgm:prSet presAssocID="{61B42670-0927-4D9F-97FA-89F7991C20D6}" presName="node" presStyleLbl="node1" presStyleIdx="1" presStyleCnt="5" custScaleX="140740">
        <dgm:presLayoutVars>
          <dgm:bulletEnabled val="1"/>
        </dgm:presLayoutVars>
      </dgm:prSet>
      <dgm:spPr/>
      <dgm:t>
        <a:bodyPr/>
        <a:lstStyle/>
        <a:p>
          <a:endParaRPr lang="en-US"/>
        </a:p>
      </dgm:t>
    </dgm:pt>
    <dgm:pt modelId="{AB7AB200-9605-4186-9AF7-9FD0A0D3F4DE}" type="pres">
      <dgm:prSet presAssocID="{985FB423-9196-41C7-9BB4-F25832989467}" presName="sibTrans" presStyleCnt="0"/>
      <dgm:spPr/>
    </dgm:pt>
    <dgm:pt modelId="{3881C5AB-6AE5-4AAA-B6CA-9CF68936A27D}" type="pres">
      <dgm:prSet presAssocID="{989206CB-0977-48B8-B838-97579B23198A}" presName="node" presStyleLbl="node1" presStyleIdx="2" presStyleCnt="5" custScaleX="127712">
        <dgm:presLayoutVars>
          <dgm:bulletEnabled val="1"/>
        </dgm:presLayoutVars>
      </dgm:prSet>
      <dgm:spPr/>
      <dgm:t>
        <a:bodyPr/>
        <a:lstStyle/>
        <a:p>
          <a:endParaRPr lang="en-US"/>
        </a:p>
      </dgm:t>
    </dgm:pt>
    <dgm:pt modelId="{6A8E5E38-172D-4E7E-B410-FEFFA2AA5E42}" type="pres">
      <dgm:prSet presAssocID="{B6F6B08F-43C7-4201-8186-140B3B3F3926}" presName="sibTrans" presStyleCnt="0"/>
      <dgm:spPr/>
    </dgm:pt>
    <dgm:pt modelId="{9180ADF7-6C38-429F-8D07-CD40A3653CAA}" type="pres">
      <dgm:prSet presAssocID="{5220E374-D977-46D1-8452-10220F5DFDF5}" presName="node" presStyleLbl="node1" presStyleIdx="3" presStyleCnt="5" custScaleX="140234">
        <dgm:presLayoutVars>
          <dgm:bulletEnabled val="1"/>
        </dgm:presLayoutVars>
      </dgm:prSet>
      <dgm:spPr/>
      <dgm:t>
        <a:bodyPr/>
        <a:lstStyle/>
        <a:p>
          <a:endParaRPr lang="en-US"/>
        </a:p>
      </dgm:t>
    </dgm:pt>
    <dgm:pt modelId="{50AD8850-4A03-4B03-B2E7-5A36E1D060AC}" type="pres">
      <dgm:prSet presAssocID="{7AA97424-32F7-4761-962B-08326169CC6E}" presName="sibTrans" presStyleCnt="0"/>
      <dgm:spPr/>
    </dgm:pt>
    <dgm:pt modelId="{87B4331B-B115-4CA8-9D68-68BFBF711758}" type="pres">
      <dgm:prSet presAssocID="{84841DD3-AE95-4F7F-A212-804E79508FF6}" presName="node" presStyleLbl="node1" presStyleIdx="4" presStyleCnt="5" custScaleX="142639">
        <dgm:presLayoutVars>
          <dgm:bulletEnabled val="1"/>
        </dgm:presLayoutVars>
      </dgm:prSet>
      <dgm:spPr/>
      <dgm:t>
        <a:bodyPr/>
        <a:lstStyle/>
        <a:p>
          <a:endParaRPr lang="en-US"/>
        </a:p>
      </dgm:t>
    </dgm:pt>
  </dgm:ptLst>
  <dgm:cxnLst>
    <dgm:cxn modelId="{94C0A38A-8276-4709-B490-81E76856C0A7}" type="presOf" srcId="{84841DD3-AE95-4F7F-A212-804E79508FF6}" destId="{87B4331B-B115-4CA8-9D68-68BFBF711758}" srcOrd="0" destOrd="0" presId="urn:microsoft.com/office/officeart/2005/8/layout/default"/>
    <dgm:cxn modelId="{A44011EF-F9B7-47BA-8BB4-7E09B4D2150D}" type="presOf" srcId="{6CA36F08-527C-47E6-8B96-F753DDFFC999}" destId="{72384375-EB3C-49D0-931B-ABE85A88FF1F}" srcOrd="0" destOrd="0" presId="urn:microsoft.com/office/officeart/2005/8/layout/default"/>
    <dgm:cxn modelId="{BB2F59F6-C780-4E6D-9E39-43E988CC5544}" srcId="{6CA36F08-527C-47E6-8B96-F753DDFFC999}" destId="{989206CB-0977-48B8-B838-97579B23198A}" srcOrd="2" destOrd="0" parTransId="{BDA8C058-A536-4B04-B24C-D9AD3E6F8E3B}" sibTransId="{B6F6B08F-43C7-4201-8186-140B3B3F3926}"/>
    <dgm:cxn modelId="{94FC497F-BE2E-4B09-AEC2-0BA5C3B6CAF9}" srcId="{6CA36F08-527C-47E6-8B96-F753DDFFC999}" destId="{84841DD3-AE95-4F7F-A212-804E79508FF6}" srcOrd="4" destOrd="0" parTransId="{D64CC2D2-D61F-49B7-A7F7-A1D2D9655BD6}" sibTransId="{F5760951-22E5-4546-A0DB-FE544C57741A}"/>
    <dgm:cxn modelId="{4310C4B7-42C7-462E-AB61-F9C64BAA2CD4}" type="presOf" srcId="{61B42670-0927-4D9F-97FA-89F7991C20D6}" destId="{D292C054-1661-41BB-8895-7624515A0C89}" srcOrd="0" destOrd="0" presId="urn:microsoft.com/office/officeart/2005/8/layout/default"/>
    <dgm:cxn modelId="{D2057640-0BD4-4A69-808F-3BAFD27CC743}" srcId="{6CA36F08-527C-47E6-8B96-F753DDFFC999}" destId="{5220E374-D977-46D1-8452-10220F5DFDF5}" srcOrd="3" destOrd="0" parTransId="{02897D09-51E8-40C6-96B4-99A0FE6BA950}" sibTransId="{7AA97424-32F7-4761-962B-08326169CC6E}"/>
    <dgm:cxn modelId="{5757DA18-9AE9-44CC-A96B-A1898F537A83}" type="presOf" srcId="{989206CB-0977-48B8-B838-97579B23198A}" destId="{3881C5AB-6AE5-4AAA-B6CA-9CF68936A27D}" srcOrd="0" destOrd="0" presId="urn:microsoft.com/office/officeart/2005/8/layout/default"/>
    <dgm:cxn modelId="{177953C4-33A7-4D93-9E08-5F58C6047072}" srcId="{6CA36F08-527C-47E6-8B96-F753DDFFC999}" destId="{C1B25046-23D6-4C4D-B568-2DB79776B4F1}" srcOrd="0" destOrd="0" parTransId="{1BB9D030-7906-4A8C-873C-DDD0F022C005}" sibTransId="{276AAF36-6BB5-44CD-8297-4C557D564BE8}"/>
    <dgm:cxn modelId="{4D5784BD-83E7-4058-A1CF-DB5944AA5F39}" srcId="{6CA36F08-527C-47E6-8B96-F753DDFFC999}" destId="{61B42670-0927-4D9F-97FA-89F7991C20D6}" srcOrd="1" destOrd="0" parTransId="{2D60604A-E1B7-4E76-9F0F-6AC17CEA0079}" sibTransId="{985FB423-9196-41C7-9BB4-F25832989467}"/>
    <dgm:cxn modelId="{774F95B6-69E3-4795-9295-479F7C60DC44}" type="presOf" srcId="{C1B25046-23D6-4C4D-B568-2DB79776B4F1}" destId="{8049FF08-0B68-4620-9B00-88BE07646080}" srcOrd="0" destOrd="0" presId="urn:microsoft.com/office/officeart/2005/8/layout/default"/>
    <dgm:cxn modelId="{A5AA5E0B-8482-47C1-8D93-27048AE8E326}" type="presOf" srcId="{5220E374-D977-46D1-8452-10220F5DFDF5}" destId="{9180ADF7-6C38-429F-8D07-CD40A3653CAA}" srcOrd="0" destOrd="0" presId="urn:microsoft.com/office/officeart/2005/8/layout/default"/>
    <dgm:cxn modelId="{D398DF40-138D-407E-9873-88010C77F991}" type="presParOf" srcId="{72384375-EB3C-49D0-931B-ABE85A88FF1F}" destId="{8049FF08-0B68-4620-9B00-88BE07646080}" srcOrd="0" destOrd="0" presId="urn:microsoft.com/office/officeart/2005/8/layout/default"/>
    <dgm:cxn modelId="{CAFB75E8-9F6E-49D0-9CBA-849650A3151E}" type="presParOf" srcId="{72384375-EB3C-49D0-931B-ABE85A88FF1F}" destId="{EE95A129-F891-42F7-B869-DAE585A409B1}" srcOrd="1" destOrd="0" presId="urn:microsoft.com/office/officeart/2005/8/layout/default"/>
    <dgm:cxn modelId="{48796E68-61F1-4855-BB55-23C66CAC0101}" type="presParOf" srcId="{72384375-EB3C-49D0-931B-ABE85A88FF1F}" destId="{D292C054-1661-41BB-8895-7624515A0C89}" srcOrd="2" destOrd="0" presId="urn:microsoft.com/office/officeart/2005/8/layout/default"/>
    <dgm:cxn modelId="{3BD26B92-D1D6-4FB1-8713-B79E4540AB3B}" type="presParOf" srcId="{72384375-EB3C-49D0-931B-ABE85A88FF1F}" destId="{AB7AB200-9605-4186-9AF7-9FD0A0D3F4DE}" srcOrd="3" destOrd="0" presId="urn:microsoft.com/office/officeart/2005/8/layout/default"/>
    <dgm:cxn modelId="{5BEF416D-2CB1-49F1-8D85-0459CFA9A093}" type="presParOf" srcId="{72384375-EB3C-49D0-931B-ABE85A88FF1F}" destId="{3881C5AB-6AE5-4AAA-B6CA-9CF68936A27D}" srcOrd="4" destOrd="0" presId="urn:microsoft.com/office/officeart/2005/8/layout/default"/>
    <dgm:cxn modelId="{E6E2B11D-5DBA-4896-8E0A-FCAB595ABD2F}" type="presParOf" srcId="{72384375-EB3C-49D0-931B-ABE85A88FF1F}" destId="{6A8E5E38-172D-4E7E-B410-FEFFA2AA5E42}" srcOrd="5" destOrd="0" presId="urn:microsoft.com/office/officeart/2005/8/layout/default"/>
    <dgm:cxn modelId="{7E6C986E-135C-4DDF-B00A-58AC90798C30}" type="presParOf" srcId="{72384375-EB3C-49D0-931B-ABE85A88FF1F}" destId="{9180ADF7-6C38-429F-8D07-CD40A3653CAA}" srcOrd="6" destOrd="0" presId="urn:microsoft.com/office/officeart/2005/8/layout/default"/>
    <dgm:cxn modelId="{198C2EA5-BC92-4E7E-AEB2-5784D84FC54C}" type="presParOf" srcId="{72384375-EB3C-49D0-931B-ABE85A88FF1F}" destId="{50AD8850-4A03-4B03-B2E7-5A36E1D060AC}" srcOrd="7" destOrd="0" presId="urn:microsoft.com/office/officeart/2005/8/layout/default"/>
    <dgm:cxn modelId="{0FBC0090-416A-4EFD-9788-8E222B8ECF2B}" type="presParOf" srcId="{72384375-EB3C-49D0-931B-ABE85A88FF1F}" destId="{87B4331B-B115-4CA8-9D68-68BFBF711758}"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4DCB27-1F69-416E-9896-FE42DB69A7A3}">
      <dsp:nvSpPr>
        <dsp:cNvPr id="0" name=""/>
        <dsp:cNvSpPr/>
      </dsp:nvSpPr>
      <dsp:spPr>
        <a:xfrm>
          <a:off x="2809617" y="1328596"/>
          <a:ext cx="140353" cy="1109029"/>
        </a:xfrm>
        <a:custGeom>
          <a:avLst/>
          <a:gdLst/>
          <a:ahLst/>
          <a:cxnLst/>
          <a:rect l="0" t="0" r="0" b="0"/>
          <a:pathLst>
            <a:path>
              <a:moveTo>
                <a:pt x="140353" y="0"/>
              </a:moveTo>
              <a:lnTo>
                <a:pt x="140353" y="1109029"/>
              </a:lnTo>
              <a:lnTo>
                <a:pt x="0" y="110902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5BC9B9-69F5-4D22-A139-38719DFDE3BB}">
      <dsp:nvSpPr>
        <dsp:cNvPr id="0" name=""/>
        <dsp:cNvSpPr/>
      </dsp:nvSpPr>
      <dsp:spPr>
        <a:xfrm>
          <a:off x="2949970" y="1328596"/>
          <a:ext cx="2222997" cy="2414431"/>
        </a:xfrm>
        <a:custGeom>
          <a:avLst/>
          <a:gdLst/>
          <a:ahLst/>
          <a:cxnLst/>
          <a:rect l="0" t="0" r="0" b="0"/>
          <a:pathLst>
            <a:path>
              <a:moveTo>
                <a:pt x="0" y="0"/>
              </a:moveTo>
              <a:lnTo>
                <a:pt x="0" y="2230033"/>
              </a:lnTo>
              <a:lnTo>
                <a:pt x="2222997" y="2230033"/>
              </a:lnTo>
              <a:lnTo>
                <a:pt x="2222997" y="241443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AC766B-1FC8-409F-A186-CCF02BD67D8A}">
      <dsp:nvSpPr>
        <dsp:cNvPr id="0" name=""/>
        <dsp:cNvSpPr/>
      </dsp:nvSpPr>
      <dsp:spPr>
        <a:xfrm>
          <a:off x="2949970" y="1328596"/>
          <a:ext cx="98029" cy="2414431"/>
        </a:xfrm>
        <a:custGeom>
          <a:avLst/>
          <a:gdLst/>
          <a:ahLst/>
          <a:cxnLst/>
          <a:rect l="0" t="0" r="0" b="0"/>
          <a:pathLst>
            <a:path>
              <a:moveTo>
                <a:pt x="0" y="0"/>
              </a:moveTo>
              <a:lnTo>
                <a:pt x="0" y="2230033"/>
              </a:lnTo>
              <a:lnTo>
                <a:pt x="98029" y="2230033"/>
              </a:lnTo>
              <a:lnTo>
                <a:pt x="98029" y="241443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A31C6A-9393-493C-9527-0FE2D3479B35}">
      <dsp:nvSpPr>
        <dsp:cNvPr id="0" name=""/>
        <dsp:cNvSpPr/>
      </dsp:nvSpPr>
      <dsp:spPr>
        <a:xfrm>
          <a:off x="923032" y="1328596"/>
          <a:ext cx="2026938" cy="2414431"/>
        </a:xfrm>
        <a:custGeom>
          <a:avLst/>
          <a:gdLst/>
          <a:ahLst/>
          <a:cxnLst/>
          <a:rect l="0" t="0" r="0" b="0"/>
          <a:pathLst>
            <a:path>
              <a:moveTo>
                <a:pt x="2026938" y="0"/>
              </a:moveTo>
              <a:lnTo>
                <a:pt x="2026938" y="2230033"/>
              </a:lnTo>
              <a:lnTo>
                <a:pt x="0" y="2230033"/>
              </a:lnTo>
              <a:lnTo>
                <a:pt x="0" y="241443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078947-5236-44F8-BBE9-CE89B2BB56E5}">
      <dsp:nvSpPr>
        <dsp:cNvPr id="0" name=""/>
        <dsp:cNvSpPr/>
      </dsp:nvSpPr>
      <dsp:spPr>
        <a:xfrm>
          <a:off x="148823" y="0"/>
          <a:ext cx="5602293" cy="1328596"/>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1"/>
              </a:solidFill>
              <a:latin typeface="Century Schoolbook" pitchFamily="18" charset="0"/>
            </a:rPr>
            <a:t>In 1998, Dr. Andrew Wakefield and Prof. Walker-Smith published a study in a UK medical journal that </a:t>
          </a:r>
          <a:r>
            <a:rPr lang="en-US" sz="1800" b="0" i="1" u="sng" kern="1200" dirty="0" smtClean="0">
              <a:solidFill>
                <a:schemeClr val="bg1"/>
              </a:solidFill>
              <a:latin typeface="Century Schoolbook" pitchFamily="18" charset="0"/>
            </a:rPr>
            <a:t>recommended further research regarding a possible link between autism and MMR vaccination</a:t>
          </a:r>
          <a:endParaRPr lang="en-US" sz="1800" b="0" i="1" u="sng" kern="1200" dirty="0">
            <a:solidFill>
              <a:schemeClr val="bg1"/>
            </a:solidFill>
            <a:latin typeface="Century Schoolbook" pitchFamily="18" charset="0"/>
          </a:endParaRPr>
        </a:p>
      </dsp:txBody>
      <dsp:txXfrm>
        <a:off x="148823" y="0"/>
        <a:ext cx="5602293" cy="1328596"/>
      </dsp:txXfrm>
    </dsp:sp>
    <dsp:sp modelId="{0CFED6BC-03CC-4AA2-953D-2498678F2FFC}">
      <dsp:nvSpPr>
        <dsp:cNvPr id="0" name=""/>
        <dsp:cNvSpPr/>
      </dsp:nvSpPr>
      <dsp:spPr>
        <a:xfrm>
          <a:off x="44946" y="3743028"/>
          <a:ext cx="1756171" cy="1665184"/>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Results of this study were misinterpreted internationally to suggest that “vaccinations cause autism”.</a:t>
          </a:r>
          <a:endParaRPr lang="en-US" sz="1200" kern="1200" dirty="0">
            <a:solidFill>
              <a:schemeClr val="bg1"/>
            </a:solidFill>
            <a:latin typeface="Century Schoolbook" pitchFamily="18" charset="0"/>
          </a:endParaRPr>
        </a:p>
      </dsp:txBody>
      <dsp:txXfrm>
        <a:off x="44946" y="3743028"/>
        <a:ext cx="1756171" cy="1665184"/>
      </dsp:txXfrm>
    </dsp:sp>
    <dsp:sp modelId="{356213B2-0A84-4781-B1A0-44F0E62DD80F}">
      <dsp:nvSpPr>
        <dsp:cNvPr id="0" name=""/>
        <dsp:cNvSpPr/>
      </dsp:nvSpPr>
      <dsp:spPr>
        <a:xfrm>
          <a:off x="2169914" y="3743028"/>
          <a:ext cx="1756171" cy="1665184"/>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Wakefield and Walker-Smith’s medical licenses were suspended and this study was retracted from medical journals in the UK.</a:t>
          </a:r>
          <a:endParaRPr lang="en-US" sz="1200" kern="1200" dirty="0">
            <a:solidFill>
              <a:schemeClr val="bg1"/>
            </a:solidFill>
            <a:latin typeface="Century Schoolbook" pitchFamily="18" charset="0"/>
          </a:endParaRPr>
        </a:p>
      </dsp:txBody>
      <dsp:txXfrm>
        <a:off x="2169914" y="3743028"/>
        <a:ext cx="1756171" cy="1665184"/>
      </dsp:txXfrm>
    </dsp:sp>
    <dsp:sp modelId="{7B53C729-3600-420C-931F-CB398C07B048}">
      <dsp:nvSpPr>
        <dsp:cNvPr id="0" name=""/>
        <dsp:cNvSpPr/>
      </dsp:nvSpPr>
      <dsp:spPr>
        <a:xfrm>
          <a:off x="4294882" y="3743028"/>
          <a:ext cx="1756171" cy="1665184"/>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In 2012, Prof. Walker-Smith’s medical license was reinstated when it was determined that the study in question suggested further research in this area RATHER than causality!</a:t>
          </a:r>
          <a:endParaRPr lang="en-US" sz="1200" kern="1200" dirty="0">
            <a:solidFill>
              <a:schemeClr val="bg1"/>
            </a:solidFill>
            <a:latin typeface="Century Schoolbook" pitchFamily="18" charset="0"/>
          </a:endParaRPr>
        </a:p>
      </dsp:txBody>
      <dsp:txXfrm>
        <a:off x="4294882" y="3743028"/>
        <a:ext cx="1756171" cy="1665184"/>
      </dsp:txXfrm>
    </dsp:sp>
    <dsp:sp modelId="{81E4E98C-0421-4468-91C7-C54C8E5636EA}">
      <dsp:nvSpPr>
        <dsp:cNvPr id="0" name=""/>
        <dsp:cNvSpPr/>
      </dsp:nvSpPr>
      <dsp:spPr>
        <a:xfrm>
          <a:off x="152406" y="1600200"/>
          <a:ext cx="2657210" cy="1674852"/>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u="sng" kern="1200" dirty="0" smtClean="0">
              <a:solidFill>
                <a:schemeClr val="bg1"/>
              </a:solidFill>
              <a:latin typeface="Century Schoolbook" pitchFamily="18" charset="0"/>
            </a:rPr>
            <a:t>Basis for recommendation</a:t>
          </a:r>
          <a:r>
            <a:rPr lang="en-US" sz="1400" kern="1200" dirty="0" smtClean="0">
              <a:solidFill>
                <a:schemeClr val="bg1"/>
              </a:solidFill>
              <a:latin typeface="Century Schoolbook" pitchFamily="18" charset="0"/>
            </a:rPr>
            <a:t>:  8/12 child participants began exhibiting delays (including GI</a:t>
          </a:r>
          <a:r>
            <a:rPr lang="en-US" sz="1400" kern="1200" dirty="0" smtClean="0">
              <a:solidFill>
                <a:schemeClr val="bg1"/>
              </a:solidFill>
              <a:latin typeface="Century Schoolbook" pitchFamily="18" charset="0"/>
            </a:rPr>
            <a:t> problems and autism</a:t>
          </a:r>
          <a:r>
            <a:rPr lang="en-US" sz="1200" kern="1200" dirty="0" smtClean="0">
              <a:solidFill>
                <a:schemeClr val="bg1"/>
              </a:solidFill>
              <a:latin typeface="Century Schoolbook" pitchFamily="18" charset="0"/>
            </a:rPr>
            <a:t>) shortly after receiving the MMR vaccination according to parent report.</a:t>
          </a:r>
          <a:endParaRPr lang="en-US" sz="1200" kern="1200" dirty="0">
            <a:solidFill>
              <a:schemeClr val="bg1"/>
            </a:solidFill>
            <a:latin typeface="Century Schoolbook" pitchFamily="18" charset="0"/>
          </a:endParaRPr>
        </a:p>
      </dsp:txBody>
      <dsp:txXfrm>
        <a:off x="152406" y="1600200"/>
        <a:ext cx="2657210" cy="16748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049FF08-0B68-4620-9B00-88BE07646080}">
      <dsp:nvSpPr>
        <dsp:cNvPr id="0" name=""/>
        <dsp:cNvSpPr/>
      </dsp:nvSpPr>
      <dsp:spPr>
        <a:xfrm>
          <a:off x="190956" y="1984"/>
          <a:ext cx="2654042" cy="1218009"/>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latin typeface="Century Schoolbook" pitchFamily="18" charset="0"/>
            </a:rPr>
            <a:t>1.  Vaccinated vs. unvaccinated children exhibit same immune responses.</a:t>
          </a:r>
          <a:endParaRPr lang="en-US" sz="1400" kern="1200" dirty="0">
            <a:solidFill>
              <a:schemeClr val="bg1"/>
            </a:solidFill>
            <a:latin typeface="Century Schoolbook" pitchFamily="18" charset="0"/>
          </a:endParaRPr>
        </a:p>
      </dsp:txBody>
      <dsp:txXfrm>
        <a:off x="190956" y="1984"/>
        <a:ext cx="2654042" cy="1218009"/>
      </dsp:txXfrm>
    </dsp:sp>
    <dsp:sp modelId="{D292C054-1661-41BB-8895-7624515A0C89}">
      <dsp:nvSpPr>
        <dsp:cNvPr id="0" name=""/>
        <dsp:cNvSpPr/>
      </dsp:nvSpPr>
      <dsp:spPr>
        <a:xfrm>
          <a:off x="3048000" y="1984"/>
          <a:ext cx="2857043" cy="1218009"/>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2. Children today are exposed to fewer immunological components </a:t>
          </a:r>
        </a:p>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(1980s: 7 vaccines/1300 enzymes, </a:t>
          </a:r>
        </a:p>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2012: 14 vaccines/&lt;200 enzymes ).</a:t>
          </a:r>
          <a:endParaRPr lang="en-US" sz="1200" kern="1200" dirty="0">
            <a:solidFill>
              <a:schemeClr val="bg1"/>
            </a:solidFill>
            <a:latin typeface="Century Schoolbook" pitchFamily="18" charset="0"/>
          </a:endParaRPr>
        </a:p>
      </dsp:txBody>
      <dsp:txXfrm>
        <a:off x="3048000" y="1984"/>
        <a:ext cx="2857043" cy="1218009"/>
      </dsp:txXfrm>
    </dsp:sp>
    <dsp:sp modelId="{3881C5AB-6AE5-4AAA-B6CA-9CF68936A27D}">
      <dsp:nvSpPr>
        <dsp:cNvPr id="0" name=""/>
        <dsp:cNvSpPr/>
      </dsp:nvSpPr>
      <dsp:spPr>
        <a:xfrm>
          <a:off x="226826" y="1422995"/>
          <a:ext cx="2592573" cy="1218009"/>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latin typeface="Century Schoolbook" pitchFamily="18" charset="0"/>
            </a:rPr>
            <a:t>3. Vaccinated and unvaccinated children are susceptible to infections NOT prevented by vaccines at same rate.</a:t>
          </a:r>
          <a:endParaRPr lang="en-US" sz="1400" kern="1200" dirty="0">
            <a:solidFill>
              <a:schemeClr val="bg1"/>
            </a:solidFill>
            <a:latin typeface="Century Schoolbook" pitchFamily="18" charset="0"/>
          </a:endParaRPr>
        </a:p>
      </dsp:txBody>
      <dsp:txXfrm>
        <a:off x="226826" y="1422995"/>
        <a:ext cx="2592573" cy="1218009"/>
      </dsp:txXfrm>
    </dsp:sp>
    <dsp:sp modelId="{9180ADF7-6C38-429F-8D07-CD40A3653CAA}">
      <dsp:nvSpPr>
        <dsp:cNvPr id="0" name=""/>
        <dsp:cNvSpPr/>
      </dsp:nvSpPr>
      <dsp:spPr>
        <a:xfrm>
          <a:off x="3022401" y="1422995"/>
          <a:ext cx="2846772" cy="1218009"/>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4.  No evidence of immunization-activated brain lesions for persons with ASD as compared to persons with autoimmune diseases</a:t>
          </a:r>
          <a:r>
            <a:rPr lang="en-US" sz="1400" kern="1200" dirty="0" smtClean="0">
              <a:solidFill>
                <a:schemeClr val="bg1"/>
              </a:solidFill>
              <a:latin typeface="Century Schoolbook" pitchFamily="18" charset="0"/>
            </a:rPr>
            <a:t>.</a:t>
          </a:r>
          <a:endParaRPr lang="en-US" sz="1400" kern="1200" dirty="0">
            <a:solidFill>
              <a:schemeClr val="bg1"/>
            </a:solidFill>
            <a:latin typeface="Century Schoolbook" pitchFamily="18" charset="0"/>
          </a:endParaRPr>
        </a:p>
      </dsp:txBody>
      <dsp:txXfrm>
        <a:off x="3022401" y="1422995"/>
        <a:ext cx="2846772" cy="1218009"/>
      </dsp:txXfrm>
    </dsp:sp>
    <dsp:sp modelId="{87B4331B-B115-4CA8-9D68-68BFBF711758}">
      <dsp:nvSpPr>
        <dsp:cNvPr id="0" name=""/>
        <dsp:cNvSpPr/>
      </dsp:nvSpPr>
      <dsp:spPr>
        <a:xfrm>
          <a:off x="1600203" y="2844006"/>
          <a:ext cx="2895593" cy="1218009"/>
        </a:xfrm>
        <a:prstGeom prst="rect">
          <a:avLst/>
        </a:prstGeom>
        <a:blipFill rotWithShape="0">
          <a:blip xmlns:r="http://schemas.openxmlformats.org/officeDocument/2006/relationships" r:embed="rId1"/>
          <a:tile tx="0" ty="0" sx="100000" sy="100000" flip="none" algn="tl"/>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latin typeface="Century Schoolbook" pitchFamily="18" charset="0"/>
            </a:rPr>
            <a:t>5. Due to ethical issues, no studies exist comparing vaccinated, unvaccinated and alternately vaccinated children and a possible correlation to higher incidence of ASD </a:t>
          </a:r>
          <a:r>
            <a:rPr lang="en-US" sz="1400" kern="1200" dirty="0" smtClean="0">
              <a:solidFill>
                <a:schemeClr val="bg1"/>
              </a:solidFill>
              <a:latin typeface="Century Schoolbook" pitchFamily="18" charset="0"/>
            </a:rPr>
            <a:t>.  </a:t>
          </a:r>
          <a:endParaRPr lang="en-US" sz="1400" kern="1200" dirty="0">
            <a:solidFill>
              <a:schemeClr val="bg1"/>
            </a:solidFill>
            <a:latin typeface="Century Schoolbook" pitchFamily="18" charset="0"/>
          </a:endParaRPr>
        </a:p>
      </dsp:txBody>
      <dsp:txXfrm>
        <a:off x="1600203" y="2844006"/>
        <a:ext cx="2895593" cy="121800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CC73C-35D8-4747-93EA-5EEA2C04A657}" type="datetimeFigureOut">
              <a:rPr lang="en-US" smtClean="0"/>
              <a:pPr/>
              <a:t>7/21/2012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F94F42-464B-4636-AFF6-5FB82544417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F94F42-464B-4636-AFF6-5FB825444173}"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69EA00DE-17B0-4F38-BBC9-C115CFFC979D}"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9EA00DE-17B0-4F38-BBC9-C115CFFC979D}"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9EA00DE-17B0-4F38-BBC9-C115CFFC979D}"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50281B-441E-47B2-8FA2-40311A339BF2}" type="datetimeFigureOut">
              <a:rPr lang="en-US" smtClean="0"/>
              <a:pPr/>
              <a:t>7/21/2012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9EA00DE-17B0-4F38-BBC9-C115CFFC979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C350281B-441E-47B2-8FA2-40311A339BF2}" type="datetimeFigureOut">
              <a:rPr lang="en-US" smtClean="0"/>
              <a:pPr/>
              <a:t>7/21/2012</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69EA00DE-17B0-4F38-BBC9-C115CFFC979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350281B-441E-47B2-8FA2-40311A339BF2}" type="datetimeFigureOut">
              <a:rPr lang="en-US" smtClean="0"/>
              <a:pPr/>
              <a:t>7/21/2012</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9EA00DE-17B0-4F38-BBC9-C115CFFC979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id.oxfordjournals.org/content/48/4/456.full.pdf+html" TargetMode="External"/><Relationship Id="rId2" Type="http://schemas.openxmlformats.org/officeDocument/2006/relationships/hyperlink" Target="http://www.nytimes.com/" TargetMode="External"/><Relationship Id="rId1" Type="http://schemas.openxmlformats.org/officeDocument/2006/relationships/slideLayout" Target="../slideLayouts/slideLayout2.xml"/><Relationship Id="rId6" Type="http://schemas.openxmlformats.org/officeDocument/2006/relationships/hyperlink" Target="http://www8.nationalacademies.org/onpinews/newsitem.aspx?RecordID=13164" TargetMode="External"/><Relationship Id="rId5" Type="http://schemas.openxmlformats.org/officeDocument/2006/relationships/hyperlink" Target="http://www.cdc.gov/" TargetMode="External"/><Relationship Id="rId4" Type="http://schemas.openxmlformats.org/officeDocument/2006/relationships/hyperlink" Target="http://www.fda.gov/"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352800"/>
            <a:ext cx="7772400" cy="1975104"/>
          </a:xfrm>
        </p:spPr>
        <p:txBody>
          <a:bodyPr/>
          <a:lstStyle/>
          <a:p>
            <a:pPr algn="ctr"/>
            <a:r>
              <a:rPr lang="en-US" dirty="0" smtClean="0">
                <a:latin typeface="Andalus" pitchFamily="18" charset="-78"/>
                <a:cs typeface="Andalus" pitchFamily="18" charset="-78"/>
              </a:rPr>
              <a:t>What every parent should know to make an informed decision</a:t>
            </a:r>
            <a:endParaRPr lang="en-US" dirty="0">
              <a:latin typeface="Andalus" pitchFamily="18" charset="-78"/>
              <a:cs typeface="Andalus" pitchFamily="18" charset="-78"/>
            </a:endParaRPr>
          </a:p>
        </p:txBody>
      </p:sp>
      <p:sp>
        <p:nvSpPr>
          <p:cNvPr id="3" name="Subtitle 2"/>
          <p:cNvSpPr>
            <a:spLocks noGrp="1"/>
          </p:cNvSpPr>
          <p:nvPr>
            <p:ph type="subTitle" idx="1"/>
          </p:nvPr>
        </p:nvSpPr>
        <p:spPr>
          <a:xfrm>
            <a:off x="990600" y="990600"/>
            <a:ext cx="7772400" cy="1524000"/>
          </a:xfrm>
        </p:spPr>
        <p:txBody>
          <a:bodyPr>
            <a:normAutofit/>
          </a:bodyPr>
          <a:lstStyle/>
          <a:p>
            <a:pPr algn="ctr"/>
            <a:r>
              <a:rPr lang="en-US" sz="5400" dirty="0" smtClean="0">
                <a:latin typeface="Aharoni" pitchFamily="2" charset="-79"/>
                <a:cs typeface="Aharoni" pitchFamily="2" charset="-79"/>
              </a:rPr>
              <a:t>Vaccinations &amp; Autism:</a:t>
            </a:r>
          </a:p>
        </p:txBody>
      </p:sp>
      <p:sp>
        <p:nvSpPr>
          <p:cNvPr id="4" name="TextBox 3"/>
          <p:cNvSpPr txBox="1"/>
          <p:nvPr/>
        </p:nvSpPr>
        <p:spPr>
          <a:xfrm>
            <a:off x="5334000" y="6400800"/>
            <a:ext cx="38100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spd="slow" advTm="20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2000" fill="hold"/>
                                        <p:tgtEl>
                                          <p:spTgt spid="2"/>
                                        </p:tgtEl>
                                        <p:attrNameLst>
                                          <p:attrName>ppt_x</p:attrName>
                                        </p:attrNameLst>
                                      </p:cBhvr>
                                      <p:tavLst>
                                        <p:tav tm="0">
                                          <p:val>
                                            <p:strVal val="1+#ppt_w/2"/>
                                          </p:val>
                                        </p:tav>
                                        <p:tav tm="100000">
                                          <p:val>
                                            <p:strVal val="#ppt_x"/>
                                          </p:val>
                                        </p:tav>
                                      </p:tavLst>
                                    </p:anim>
                                    <p:anim calcmode="lin" valueType="num">
                                      <p:cBhvr additive="base">
                                        <p:cTn id="13"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30936"/>
          </a:xfrm>
        </p:spPr>
        <p:txBody>
          <a:bodyPr/>
          <a:lstStyle/>
          <a:p>
            <a:pPr algn="ctr"/>
            <a:r>
              <a:rPr lang="en-US" sz="3200" dirty="0" smtClean="0">
                <a:latin typeface="Century Schoolbook" pitchFamily="18" charset="0"/>
              </a:rPr>
              <a:t>Other side-effects to </a:t>
            </a:r>
            <a:r>
              <a:rPr lang="en-US" sz="3200" dirty="0" smtClean="0">
                <a:latin typeface="Century Schoolbook" pitchFamily="18" charset="0"/>
              </a:rPr>
              <a:t>vaccinations:</a:t>
            </a:r>
            <a:endParaRPr lang="en-US" sz="3200" dirty="0">
              <a:latin typeface="Century Schoolbook" pitchFamily="18" charset="0"/>
            </a:endParaRPr>
          </a:p>
        </p:txBody>
      </p:sp>
      <p:sp>
        <p:nvSpPr>
          <p:cNvPr id="3" name="Content Placeholder 2"/>
          <p:cNvSpPr>
            <a:spLocks noGrp="1"/>
          </p:cNvSpPr>
          <p:nvPr>
            <p:ph idx="1"/>
          </p:nvPr>
        </p:nvSpPr>
        <p:spPr>
          <a:xfrm>
            <a:off x="914400" y="1371600"/>
            <a:ext cx="7772400" cy="5257800"/>
          </a:xfrm>
        </p:spPr>
        <p:txBody>
          <a:bodyPr>
            <a:normAutofit fontScale="62500" lnSpcReduction="20000"/>
          </a:bodyPr>
          <a:lstStyle/>
          <a:p>
            <a:r>
              <a:rPr lang="en-US" sz="2900" dirty="0" smtClean="0">
                <a:latin typeface="Century Schoolbook" pitchFamily="18" charset="0"/>
              </a:rPr>
              <a:t>August, 2011, the National Academies reviewed over </a:t>
            </a:r>
            <a:r>
              <a:rPr lang="en-US" sz="2900" i="1" u="sng" dirty="0" smtClean="0">
                <a:latin typeface="Century Schoolbook" pitchFamily="18" charset="0"/>
              </a:rPr>
              <a:t>1,000 research articles </a:t>
            </a:r>
            <a:r>
              <a:rPr lang="en-US" sz="2900" dirty="0" smtClean="0">
                <a:latin typeface="Century Schoolbook" pitchFamily="18" charset="0"/>
              </a:rPr>
              <a:t>regarding  health problems associated with vaccinations and identified  14 health outcomes including :</a:t>
            </a:r>
          </a:p>
          <a:p>
            <a:pPr lvl="2"/>
            <a:r>
              <a:rPr lang="en-US" sz="2700" dirty="0" smtClean="0">
                <a:latin typeface="Century Schoolbook" pitchFamily="18" charset="0"/>
              </a:rPr>
              <a:t>Febrile seizures </a:t>
            </a:r>
          </a:p>
          <a:p>
            <a:pPr lvl="2"/>
            <a:r>
              <a:rPr lang="en-US" sz="2700" dirty="0" smtClean="0">
                <a:latin typeface="Century Schoolbook" pitchFamily="18" charset="0"/>
              </a:rPr>
              <a:t>Inflammation of the Brain</a:t>
            </a:r>
          </a:p>
          <a:p>
            <a:pPr lvl="2"/>
            <a:r>
              <a:rPr lang="en-US" sz="2700" dirty="0" smtClean="0">
                <a:latin typeface="Century Schoolbook" pitchFamily="18" charset="0"/>
              </a:rPr>
              <a:t>Fainting </a:t>
            </a:r>
          </a:p>
          <a:p>
            <a:pPr lvl="2"/>
            <a:r>
              <a:rPr lang="en-US" sz="2700" dirty="0" smtClean="0">
                <a:latin typeface="Century Schoolbook" pitchFamily="18" charset="0"/>
              </a:rPr>
              <a:t>Allergic reactions</a:t>
            </a:r>
          </a:p>
          <a:p>
            <a:pPr lvl="2"/>
            <a:r>
              <a:rPr lang="en-US" sz="2700" dirty="0" smtClean="0">
                <a:latin typeface="Century Schoolbook" pitchFamily="18" charset="0"/>
              </a:rPr>
              <a:t>Temporary joint pain</a:t>
            </a:r>
          </a:p>
          <a:p>
            <a:pPr lvl="2"/>
            <a:r>
              <a:rPr lang="en-US" sz="2700" dirty="0" smtClean="0">
                <a:latin typeface="Century Schoolbook" pitchFamily="18" charset="0"/>
              </a:rPr>
              <a:t>Pneumonia</a:t>
            </a:r>
          </a:p>
          <a:p>
            <a:pPr lvl="2"/>
            <a:r>
              <a:rPr lang="en-US" sz="2700" dirty="0" smtClean="0">
                <a:latin typeface="Century Schoolbook" pitchFamily="18" charset="0"/>
              </a:rPr>
              <a:t>Hepatitis</a:t>
            </a:r>
          </a:p>
          <a:p>
            <a:pPr lvl="2"/>
            <a:r>
              <a:rPr lang="en-US" sz="2700" dirty="0" smtClean="0">
                <a:latin typeface="Century Schoolbook" pitchFamily="18" charset="0"/>
              </a:rPr>
              <a:t>Meningitis</a:t>
            </a:r>
          </a:p>
          <a:p>
            <a:pPr lvl="2"/>
            <a:r>
              <a:rPr lang="en-US" sz="2700" dirty="0" smtClean="0">
                <a:latin typeface="Century Schoolbook" pitchFamily="18" charset="0"/>
              </a:rPr>
              <a:t>Shingles</a:t>
            </a:r>
          </a:p>
          <a:p>
            <a:pPr lvl="2"/>
            <a:r>
              <a:rPr lang="en-US" sz="2700" dirty="0" smtClean="0">
                <a:latin typeface="Century Schoolbook" pitchFamily="18" charset="0"/>
              </a:rPr>
              <a:t>Inflammation of the shoulder</a:t>
            </a:r>
          </a:p>
          <a:p>
            <a:pPr lvl="2"/>
            <a:r>
              <a:rPr lang="en-US" sz="2700" dirty="0" smtClean="0">
                <a:latin typeface="Century Schoolbook" pitchFamily="18" charset="0"/>
              </a:rPr>
              <a:t>Temporary oculo-respiratory syndrome characterized by conjunctivitis, facial swelling, and mild respiratory symptoms. </a:t>
            </a:r>
          </a:p>
          <a:p>
            <a:pPr lvl="1"/>
            <a:endParaRPr lang="en-US" sz="2900" dirty="0" smtClean="0"/>
          </a:p>
          <a:p>
            <a:pPr lvl="1">
              <a:buNone/>
            </a:pPr>
            <a:r>
              <a:rPr lang="en-US" sz="2900" i="1" dirty="0" smtClean="0"/>
              <a:t>“</a:t>
            </a:r>
            <a:r>
              <a:rPr lang="en-US" sz="2900" i="1" dirty="0" smtClean="0">
                <a:solidFill>
                  <a:schemeClr val="accent4">
                    <a:lumMod val="20000"/>
                    <a:lumOff val="80000"/>
                  </a:schemeClr>
                </a:solidFill>
              </a:rPr>
              <a:t>In addition, the evidence shows there are no links between immunization and some serious conditions that have raised concerns, including Type 1 diabetes and autism.”-National Academies</a:t>
            </a:r>
          </a:p>
        </p:txBody>
      </p:sp>
      <p:sp>
        <p:nvSpPr>
          <p:cNvPr id="4" name="TextBox 3"/>
          <p:cNvSpPr txBox="1"/>
          <p:nvPr/>
        </p:nvSpPr>
        <p:spPr>
          <a:xfrm>
            <a:off x="5410200" y="6400800"/>
            <a:ext cx="37338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9"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3000"/>
                            </p:stCondLst>
                            <p:childTnLst>
                              <p:par>
                                <p:cTn id="15" presetID="2" presetClass="entr" presetSubtype="9"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19" fill="hold">
                            <p:stCondLst>
                              <p:cond delay="4000"/>
                            </p:stCondLst>
                            <p:childTnLst>
                              <p:par>
                                <p:cTn id="20" presetID="2" presetClass="entr" presetSubtype="9"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24" fill="hold">
                            <p:stCondLst>
                              <p:cond delay="5000"/>
                            </p:stCondLst>
                            <p:childTnLst>
                              <p:par>
                                <p:cTn id="25" presetID="2" presetClass="entr" presetSubtype="9"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29" fill="hold">
                            <p:stCondLst>
                              <p:cond delay="6000"/>
                            </p:stCondLst>
                            <p:childTnLst>
                              <p:par>
                                <p:cTn id="30" presetID="2" presetClass="entr" presetSubtype="9"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34" fill="hold">
                            <p:stCondLst>
                              <p:cond delay="7000"/>
                            </p:stCondLst>
                            <p:childTnLst>
                              <p:par>
                                <p:cTn id="35" presetID="2" presetClass="entr" presetSubtype="9"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par>
                          <p:cTn id="39" fill="hold">
                            <p:stCondLst>
                              <p:cond delay="8000"/>
                            </p:stCondLst>
                            <p:childTnLst>
                              <p:par>
                                <p:cTn id="40" presetID="2" presetClass="entr" presetSubtype="9"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par>
                          <p:cTn id="44" fill="hold">
                            <p:stCondLst>
                              <p:cond delay="9000"/>
                            </p:stCondLst>
                            <p:childTnLst>
                              <p:par>
                                <p:cTn id="45" presetID="2" presetClass="entr" presetSubtype="9" fill="hold"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8" dur="10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par>
                          <p:cTn id="49" fill="hold">
                            <p:stCondLst>
                              <p:cond delay="10000"/>
                            </p:stCondLst>
                            <p:childTnLst>
                              <p:par>
                                <p:cTn id="50" presetID="2" presetClass="entr" presetSubtype="9" fill="hold" nodeType="after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additive="base">
                                        <p:cTn id="52" dur="1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3" dur="10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par>
                          <p:cTn id="54" fill="hold">
                            <p:stCondLst>
                              <p:cond delay="11000"/>
                            </p:stCondLst>
                            <p:childTnLst>
                              <p:par>
                                <p:cTn id="55" presetID="2" presetClass="entr" presetSubtype="9" fill="hold" nodeType="after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10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8" dur="10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par>
                          <p:cTn id="59" fill="hold">
                            <p:stCondLst>
                              <p:cond delay="12000"/>
                            </p:stCondLst>
                            <p:childTnLst>
                              <p:par>
                                <p:cTn id="60" presetID="2" presetClass="entr" presetSubtype="9" fill="hold" nodeType="after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 calcmode="lin" valueType="num">
                                      <p:cBhvr additive="base">
                                        <p:cTn id="62" dur="10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63" dur="10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par>
                          <p:cTn id="64" fill="hold">
                            <p:stCondLst>
                              <p:cond delay="13000"/>
                            </p:stCondLst>
                            <p:childTnLst>
                              <p:par>
                                <p:cTn id="65" presetID="2" presetClass="entr" presetSubtype="4" fill="hold"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20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Anecdotal Information/Thoughts:</a:t>
            </a:r>
            <a:endParaRPr lang="en-US" dirty="0">
              <a:latin typeface="Century Schoolbook" pitchFamily="18" charset="0"/>
            </a:endParaRPr>
          </a:p>
        </p:txBody>
      </p:sp>
      <p:sp>
        <p:nvSpPr>
          <p:cNvPr id="3" name="Content Placeholder 2"/>
          <p:cNvSpPr>
            <a:spLocks noGrp="1"/>
          </p:cNvSpPr>
          <p:nvPr>
            <p:ph idx="1"/>
          </p:nvPr>
        </p:nvSpPr>
        <p:spPr>
          <a:xfrm>
            <a:off x="914400" y="1447800"/>
            <a:ext cx="7772400" cy="4907760"/>
          </a:xfrm>
        </p:spPr>
        <p:txBody>
          <a:bodyPr>
            <a:normAutofit/>
          </a:bodyPr>
          <a:lstStyle/>
          <a:p>
            <a:r>
              <a:rPr lang="en-US" sz="2000" dirty="0" smtClean="0">
                <a:latin typeface="Century Schoolbook" pitchFamily="18" charset="0"/>
              </a:rPr>
              <a:t>At any given time, one can go on the internet and find various parental reports stating that their particular child began exhibiting various medical problems and symptoms after receiving certain vaccinations.  </a:t>
            </a:r>
          </a:p>
          <a:p>
            <a:endParaRPr lang="en-US" sz="2000" dirty="0" smtClean="0">
              <a:latin typeface="Century Schoolbook" pitchFamily="18" charset="0"/>
            </a:endParaRPr>
          </a:p>
          <a:p>
            <a:r>
              <a:rPr lang="en-US" sz="2000" dirty="0" smtClean="0">
                <a:latin typeface="Century Schoolbook" pitchFamily="18" charset="0"/>
              </a:rPr>
              <a:t>It is not our position to dismiss parental report but to illustrate the current research findings.</a:t>
            </a:r>
          </a:p>
          <a:p>
            <a:endParaRPr lang="en-US" sz="2000" dirty="0" smtClean="0">
              <a:latin typeface="Century Schoolbook" pitchFamily="18" charset="0"/>
            </a:endParaRPr>
          </a:p>
          <a:p>
            <a:r>
              <a:rPr lang="en-US" sz="2000" dirty="0" smtClean="0">
                <a:latin typeface="Century Schoolbook" pitchFamily="18" charset="0"/>
              </a:rPr>
              <a:t>We encourage EVERY parent to conduct your own research, draw your own conclusions, and make educated decisions regarding  the vaccination of your child.</a:t>
            </a:r>
            <a:endParaRPr lang="en-US" sz="2000" dirty="0">
              <a:latin typeface="Century Schoolbook" pitchFamily="18" charset="0"/>
            </a:endParaRPr>
          </a:p>
        </p:txBody>
      </p:sp>
      <p:sp>
        <p:nvSpPr>
          <p:cNvPr id="4" name="TextBox 3"/>
          <p:cNvSpPr txBox="1"/>
          <p:nvPr/>
        </p:nvSpPr>
        <p:spPr>
          <a:xfrm>
            <a:off x="5181600" y="6248400"/>
            <a:ext cx="46482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6"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6"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3200" dirty="0" smtClean="0">
                <a:latin typeface="Century Schoolbook" pitchFamily="18" charset="0"/>
              </a:rPr>
              <a:t>Works </a:t>
            </a:r>
            <a:r>
              <a:rPr lang="en-US" sz="3200" dirty="0" smtClean="0">
                <a:latin typeface="Century Schoolbook" pitchFamily="18" charset="0"/>
              </a:rPr>
              <a:t>cited:</a:t>
            </a:r>
            <a:r>
              <a:rPr lang="en-US" sz="3200" dirty="0" smtClean="0"/>
              <a:t/>
            </a:r>
            <a:br>
              <a:rPr lang="en-US" sz="3200" dirty="0" smtClean="0"/>
            </a:br>
            <a:r>
              <a:rPr lang="en-US" sz="1200" dirty="0" smtClean="0"/>
              <a:t/>
            </a:r>
            <a:br>
              <a:rPr lang="en-US" sz="1200" dirty="0" smtClean="0"/>
            </a:br>
            <a:r>
              <a:rPr lang="en-US" sz="3200" dirty="0" smtClean="0"/>
              <a:t/>
            </a:r>
            <a:br>
              <a:rPr lang="en-US" sz="3200" dirty="0" smtClean="0"/>
            </a:br>
            <a:endParaRPr lang="en-US" sz="3200" dirty="0"/>
          </a:p>
        </p:txBody>
      </p:sp>
      <p:sp>
        <p:nvSpPr>
          <p:cNvPr id="5" name="Content Placeholder 4"/>
          <p:cNvSpPr>
            <a:spLocks noGrp="1"/>
          </p:cNvSpPr>
          <p:nvPr>
            <p:ph idx="1"/>
          </p:nvPr>
        </p:nvSpPr>
        <p:spPr>
          <a:xfrm>
            <a:off x="914400" y="1143000"/>
            <a:ext cx="7772400" cy="5212560"/>
          </a:xfrm>
        </p:spPr>
        <p:txBody>
          <a:bodyPr>
            <a:normAutofit lnSpcReduction="10000"/>
          </a:bodyPr>
          <a:lstStyle/>
          <a:p>
            <a:r>
              <a:rPr lang="en-US" sz="1400" dirty="0" smtClean="0">
                <a:latin typeface="Times New Roman" pitchFamily="18" charset="0"/>
                <a:cs typeface="Times New Roman" pitchFamily="18" charset="0"/>
              </a:rPr>
              <a:t>CNN Wire Staff. “Retracted autism study an ‘elaborate fraud,’ British journal finds”. </a:t>
            </a:r>
            <a:r>
              <a:rPr lang="en-US" sz="1400" i="1" dirty="0" smtClean="0">
                <a:latin typeface="Times New Roman" pitchFamily="18" charset="0"/>
                <a:cs typeface="Times New Roman" pitchFamily="18" charset="0"/>
              </a:rPr>
              <a:t>CNN</a:t>
            </a:r>
            <a:r>
              <a:rPr lang="en-US" sz="1400" dirty="0" smtClean="0">
                <a:latin typeface="Times New Roman" pitchFamily="18" charset="0"/>
                <a:cs typeface="Times New Roman" pitchFamily="18" charset="0"/>
              </a:rPr>
              <a:t>. Jan. 2011. Web. Accessed 21 June 2011. http://www.cnn.com/.</a:t>
            </a:r>
          </a:p>
          <a:p>
            <a:r>
              <a:rPr lang="en-US" sz="1400" dirty="0" smtClean="0">
                <a:latin typeface="Times New Roman" pitchFamily="18" charset="0"/>
                <a:cs typeface="Times New Roman" pitchFamily="18" charset="0"/>
              </a:rPr>
              <a:t>Peacock and Yeargin-Allsopp. “Autism Spectrum Disorders: Prevalence and Vaccines”. </a:t>
            </a:r>
            <a:r>
              <a:rPr lang="en-US" sz="1400" i="1" dirty="0" smtClean="0">
                <a:latin typeface="Times New Roman" pitchFamily="18" charset="0"/>
                <a:cs typeface="Times New Roman" pitchFamily="18" charset="0"/>
              </a:rPr>
              <a:t>Pediatric Annuals</a:t>
            </a:r>
            <a:r>
              <a:rPr lang="en-US" sz="1400" dirty="0" smtClean="0">
                <a:latin typeface="Times New Roman" pitchFamily="18" charset="0"/>
                <a:cs typeface="Times New Roman" pitchFamily="18" charset="0"/>
              </a:rPr>
              <a:t>. 38(1). Jan. (2009): 22-26. </a:t>
            </a:r>
            <a:r>
              <a:rPr lang="en-US" sz="1400" i="1" dirty="0" smtClean="0">
                <a:latin typeface="Times New Roman" pitchFamily="18" charset="0"/>
                <a:cs typeface="Times New Roman" pitchFamily="18" charset="0"/>
              </a:rPr>
              <a:t>ProQuest</a:t>
            </a:r>
            <a:r>
              <a:rPr lang="en-US" sz="1400" dirty="0" smtClean="0">
                <a:latin typeface="Times New Roman" pitchFamily="18" charset="0"/>
                <a:cs typeface="Times New Roman" pitchFamily="18" charset="0"/>
              </a:rPr>
              <a:t>. Web. 21 June 2011.</a:t>
            </a:r>
          </a:p>
          <a:p>
            <a:r>
              <a:rPr lang="en-US" sz="1400" dirty="0" smtClean="0">
                <a:latin typeface="Times New Roman" pitchFamily="18" charset="0"/>
                <a:cs typeface="Times New Roman" pitchFamily="18" charset="0"/>
              </a:rPr>
              <a:t>“Progress in Global Measles Mortality, 2000-2008”. </a:t>
            </a:r>
            <a:r>
              <a:rPr lang="en-US" sz="1400" i="1" dirty="0" smtClean="0">
                <a:latin typeface="Times New Roman" pitchFamily="18" charset="0"/>
                <a:cs typeface="Times New Roman" pitchFamily="18" charset="0"/>
              </a:rPr>
              <a:t>JAMA</a:t>
            </a:r>
            <a:r>
              <a:rPr lang="en-US" sz="1400" dirty="0" smtClean="0">
                <a:latin typeface="Times New Roman" pitchFamily="18" charset="0"/>
                <a:cs typeface="Times New Roman" pitchFamily="18" charset="0"/>
              </a:rPr>
              <a:t> 303(3). (2010): 216-224. </a:t>
            </a:r>
            <a:r>
              <a:rPr lang="en-US" sz="1400" i="1" dirty="0" smtClean="0">
                <a:latin typeface="Times New Roman" pitchFamily="18" charset="0"/>
                <a:cs typeface="Times New Roman" pitchFamily="18" charset="0"/>
              </a:rPr>
              <a:t>ProQuest</a:t>
            </a:r>
            <a:r>
              <a:rPr lang="en-US" sz="1400" dirty="0" smtClean="0">
                <a:latin typeface="Times New Roman" pitchFamily="18" charset="0"/>
                <a:cs typeface="Times New Roman" pitchFamily="18" charset="0"/>
              </a:rPr>
              <a:t>. Web. 21 June 2011.</a:t>
            </a:r>
          </a:p>
          <a:p>
            <a:r>
              <a:rPr lang="en-US" sz="1400" dirty="0" smtClean="0">
                <a:latin typeface="Times New Roman" pitchFamily="18" charset="0"/>
                <a:cs typeface="Times New Roman" pitchFamily="18" charset="0"/>
              </a:rPr>
              <a:t>Salmon and Siegel. “Religious and Philosophical Exemptions from Vaccination Requirements and Lessons Learned from Conscientious Objectors from Conscription”. </a:t>
            </a:r>
            <a:r>
              <a:rPr lang="en-US" sz="1400" i="1" dirty="0" smtClean="0">
                <a:latin typeface="Times New Roman" pitchFamily="18" charset="0"/>
                <a:cs typeface="Times New Roman" pitchFamily="18" charset="0"/>
              </a:rPr>
              <a:t>Public Health Reports</a:t>
            </a:r>
            <a:r>
              <a:rPr lang="en-US" sz="1400" dirty="0" smtClean="0">
                <a:latin typeface="Times New Roman" pitchFamily="18" charset="0"/>
                <a:cs typeface="Times New Roman" pitchFamily="18" charset="0"/>
              </a:rPr>
              <a:t>. 116. July-August (2001): 280-295. </a:t>
            </a:r>
            <a:r>
              <a:rPr lang="en-US" sz="1400" i="1" dirty="0" smtClean="0">
                <a:latin typeface="Times New Roman" pitchFamily="18" charset="0"/>
                <a:cs typeface="Times New Roman" pitchFamily="18" charset="0"/>
              </a:rPr>
              <a:t>ProQuest</a:t>
            </a:r>
            <a:r>
              <a:rPr lang="en-US" sz="1400" dirty="0" smtClean="0">
                <a:latin typeface="Times New Roman" pitchFamily="18" charset="0"/>
                <a:cs typeface="Times New Roman" pitchFamily="18" charset="0"/>
              </a:rPr>
              <a:t>. Web. 21 June 2011.</a:t>
            </a:r>
          </a:p>
          <a:p>
            <a:r>
              <a:rPr lang="en-US" sz="1400" dirty="0" smtClean="0">
                <a:latin typeface="Times New Roman" pitchFamily="18" charset="0"/>
                <a:cs typeface="Times New Roman" pitchFamily="18" charset="0"/>
              </a:rPr>
              <a:t>Steinhauer, J. “Public Health Risk Seen as Parents Reject Vaccines”. </a:t>
            </a:r>
            <a:r>
              <a:rPr lang="en-US" sz="1400" i="1" dirty="0" smtClean="0">
                <a:latin typeface="Times New Roman" pitchFamily="18" charset="0"/>
                <a:cs typeface="Times New Roman" pitchFamily="18" charset="0"/>
              </a:rPr>
              <a:t>The New York Times</a:t>
            </a:r>
            <a:r>
              <a:rPr lang="en-US" sz="1400" dirty="0" smtClean="0">
                <a:latin typeface="Times New Roman" pitchFamily="18" charset="0"/>
                <a:cs typeface="Times New Roman" pitchFamily="18" charset="0"/>
              </a:rPr>
              <a:t>. Mar. 2008. Web. Accessed 21 June 2011. </a:t>
            </a:r>
            <a:r>
              <a:rPr lang="en-US" sz="1400" dirty="0" smtClean="0">
                <a:latin typeface="Times New Roman" pitchFamily="18" charset="0"/>
                <a:cs typeface="Times New Roman" pitchFamily="18" charset="0"/>
                <a:hlinkClick r:id="rId2"/>
              </a:rPr>
              <a:t>http://www.nytimes.com</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Gerber and Offit. “Vaccinations and Autism: A Tale of Shifting Hypotheses”. </a:t>
            </a:r>
            <a:r>
              <a:rPr lang="en-US" sz="1400" i="1" dirty="0" smtClean="0">
                <a:latin typeface="Times New Roman" pitchFamily="18" charset="0"/>
                <a:cs typeface="Times New Roman" pitchFamily="18" charset="0"/>
              </a:rPr>
              <a:t>Clinical Infectious Diseases. </a:t>
            </a:r>
            <a:r>
              <a:rPr lang="en-US" sz="1400" dirty="0" smtClean="0">
                <a:latin typeface="Times New Roman" pitchFamily="18" charset="0"/>
                <a:cs typeface="Times New Roman" pitchFamily="18" charset="0"/>
              </a:rPr>
              <a:t>48 (4). (2009): </a:t>
            </a:r>
            <a:r>
              <a:rPr lang="en-US" sz="1400" i="1" dirty="0" smtClean="0">
                <a:latin typeface="Times New Roman" pitchFamily="18" charset="0"/>
                <a:cs typeface="Times New Roman" pitchFamily="18" charset="0"/>
              </a:rPr>
              <a:t>456-461. </a:t>
            </a:r>
            <a:r>
              <a:rPr lang="en-US" sz="1400" dirty="0" smtClean="0">
                <a:latin typeface="Times New Roman" pitchFamily="18" charset="0"/>
                <a:cs typeface="Times New Roman" pitchFamily="18" charset="0"/>
              </a:rPr>
              <a:t>. Web. 16 July 2012.</a:t>
            </a:r>
            <a:r>
              <a:rPr lang="en-US" sz="1400" u="sng" dirty="0" smtClean="0"/>
              <a:t> </a:t>
            </a:r>
            <a:r>
              <a:rPr lang="en-US" sz="1400" u="sng" dirty="0" smtClean="0">
                <a:latin typeface="Times New Roman" pitchFamily="18" charset="0"/>
                <a:cs typeface="Times New Roman" pitchFamily="18" charset="0"/>
                <a:hlinkClick r:id="rId3"/>
              </a:rPr>
              <a:t>http://cid.oxfordjournals.org/content/48/4/456.full.pdf+html</a:t>
            </a:r>
            <a:r>
              <a:rPr lang="en-US" sz="1400" dirty="0" smtClean="0">
                <a:latin typeface="Times New Roman" pitchFamily="18" charset="0"/>
                <a:cs typeface="Times New Roman" pitchFamily="18" charset="0"/>
              </a:rPr>
              <a:t> </a:t>
            </a:r>
          </a:p>
          <a:p>
            <a:pPr algn="ctr">
              <a:buNone/>
            </a:pPr>
            <a:r>
              <a:rPr lang="en-US" sz="1400" dirty="0" smtClean="0">
                <a:solidFill>
                  <a:schemeClr val="tx2">
                    <a:lumMod val="90000"/>
                  </a:schemeClr>
                </a:solidFill>
                <a:latin typeface="Times New Roman" pitchFamily="18" charset="0"/>
                <a:cs typeface="Times New Roman" pitchFamily="18" charset="0"/>
              </a:rPr>
              <a:t>Additional Information from:</a:t>
            </a:r>
          </a:p>
          <a:p>
            <a:r>
              <a:rPr lang="en-US" sz="1400" dirty="0" smtClean="0">
                <a:latin typeface="Times New Roman" pitchFamily="18" charset="0"/>
                <a:cs typeface="Times New Roman" pitchFamily="18" charset="0"/>
              </a:rPr>
              <a:t>Food and Drug Administration website: </a:t>
            </a:r>
            <a:r>
              <a:rPr lang="en-US" sz="1400" dirty="0" smtClean="0">
                <a:latin typeface="Times New Roman" pitchFamily="18" charset="0"/>
                <a:cs typeface="Times New Roman" pitchFamily="18" charset="0"/>
                <a:hlinkClick r:id="rId4"/>
              </a:rPr>
              <a:t>www.fda.gov</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Center for Disease Control website: </a:t>
            </a:r>
            <a:r>
              <a:rPr lang="en-US" sz="1400" dirty="0" smtClean="0">
                <a:latin typeface="Times New Roman" pitchFamily="18" charset="0"/>
                <a:cs typeface="Times New Roman" pitchFamily="18" charset="0"/>
                <a:hlinkClick r:id="rId5"/>
              </a:rPr>
              <a:t>www.cdc.gov</a:t>
            </a:r>
            <a:r>
              <a:rPr lang="en-US" sz="1400" dirty="0" smtClean="0">
                <a:latin typeface="Times New Roman" pitchFamily="18" charset="0"/>
                <a:cs typeface="Times New Roman" pitchFamily="18" charset="0"/>
              </a:rPr>
              <a:t> </a:t>
            </a:r>
          </a:p>
          <a:p>
            <a:r>
              <a:rPr lang="en-US" sz="1400" dirty="0" smtClean="0">
                <a:latin typeface="Times New Roman" pitchFamily="18" charset="0"/>
                <a:cs typeface="Times New Roman" pitchFamily="18" charset="0"/>
              </a:rPr>
              <a:t>You can find the complete transcript of Dr. Andrew Wakefield’s interview at: http://www.naturalnews.com/035513_Andrew_Wakefield_vaccines_autism.html</a:t>
            </a:r>
          </a:p>
          <a:p>
            <a:r>
              <a:rPr lang="en-US" sz="1400" dirty="0" smtClean="0">
                <a:latin typeface="Times New Roman" pitchFamily="18" charset="0"/>
                <a:cs typeface="Times New Roman" pitchFamily="18" charset="0"/>
              </a:rPr>
              <a:t>National Academy of Science, National Academy of Engineering, Institute of Medicine, National Research Council press release website: </a:t>
            </a:r>
            <a:r>
              <a:rPr lang="en-US" sz="1400" dirty="0" smtClean="0">
                <a:latin typeface="Times New Roman" pitchFamily="18" charset="0"/>
                <a:cs typeface="Times New Roman" pitchFamily="18" charset="0"/>
                <a:hlinkClick r:id="rId6"/>
              </a:rPr>
              <a:t>http://www8.nationalacademies.org/onpinews/newsitem.aspx?RecordID=13164</a:t>
            </a:r>
            <a:endParaRPr lang="en-US" sz="1400" dirty="0" smtClean="0">
              <a:latin typeface="Times New Roman" pitchFamily="18" charset="0"/>
              <a:cs typeface="Times New Roman" pitchFamily="18" charset="0"/>
            </a:endParaRPr>
          </a:p>
          <a:p>
            <a:endParaRPr lang="en-US" dirty="0" smtClean="0"/>
          </a:p>
          <a:p>
            <a:endParaRPr lang="en-US" dirty="0"/>
          </a:p>
        </p:txBody>
      </p:sp>
      <p:sp>
        <p:nvSpPr>
          <p:cNvPr id="6" name="TextBox 5"/>
          <p:cNvSpPr txBox="1"/>
          <p:nvPr/>
        </p:nvSpPr>
        <p:spPr>
          <a:xfrm>
            <a:off x="5715000" y="6400800"/>
            <a:ext cx="3200400" cy="276999"/>
          </a:xfrm>
          <a:prstGeom prst="rect">
            <a:avLst/>
          </a:prstGeom>
          <a:noFill/>
        </p:spPr>
        <p:txBody>
          <a:bodyPr wrap="square" rtlCol="0">
            <a:spAutoFit/>
          </a:bodyPr>
          <a:lstStyle/>
          <a:p>
            <a:r>
              <a:rPr lang="en-US" sz="1200" dirty="0" smtClean="0"/>
              <a:t>Communication Station Speech Therapy, PLLC</a:t>
            </a:r>
            <a:endParaRPr lang="en-US" sz="1200" dirty="0"/>
          </a:p>
        </p:txBody>
      </p:sp>
    </p:spTree>
  </p:cSld>
  <p:clrMapOvr>
    <a:masterClrMapping/>
  </p:clrMapOvr>
  <p:transition advTm="2000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amond(in)">
                                      <p:cBhvr>
                                        <p:cTn id="10" dur="2000"/>
                                        <p:tgtEl>
                                          <p:spTgt spid="5">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diamond(in)">
                                      <p:cBhvr>
                                        <p:cTn id="13" dur="2000"/>
                                        <p:tgtEl>
                                          <p:spTgt spid="5">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diamond(in)">
                                      <p:cBhvr>
                                        <p:cTn id="16" dur="2000"/>
                                        <p:tgtEl>
                                          <p:spTgt spid="5">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diamond(in)">
                                      <p:cBhvr>
                                        <p:cTn id="19" dur="2000"/>
                                        <p:tgtEl>
                                          <p:spTgt spid="5">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diamond(in)">
                                      <p:cBhvr>
                                        <p:cTn id="22" dur="2000"/>
                                        <p:tgtEl>
                                          <p:spTgt spid="5">
                                            <p:txEl>
                                              <p:pRg st="5" end="5"/>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diamond(in)">
                                      <p:cBhvr>
                                        <p:cTn id="25" dur="2000"/>
                                        <p:tgtEl>
                                          <p:spTgt spid="5">
                                            <p:txEl>
                                              <p:pRg st="6" end="6"/>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diamond(in)">
                                      <p:cBhvr>
                                        <p:cTn id="28" dur="2000"/>
                                        <p:tgtEl>
                                          <p:spTgt spid="5">
                                            <p:txEl>
                                              <p:pRg st="7" end="7"/>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diamond(in)">
                                      <p:cBhvr>
                                        <p:cTn id="31" dur="2000"/>
                                        <p:tgtEl>
                                          <p:spTgt spid="5">
                                            <p:txEl>
                                              <p:pRg st="8" end="8"/>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diamond(in)">
                                      <p:cBhvr>
                                        <p:cTn id="34" dur="2000"/>
                                        <p:tgtEl>
                                          <p:spTgt spid="5">
                                            <p:txEl>
                                              <p:pRg st="9" end="9"/>
                                            </p:txEl>
                                          </p:spTgt>
                                        </p:tgtEl>
                                      </p:cBhvr>
                                    </p:animEffect>
                                  </p:childTnLst>
                                </p:cTn>
                              </p:par>
                              <p:par>
                                <p:cTn id="35" presetID="8"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diamond(in)">
                                      <p:cBhvr>
                                        <p:cTn id="37" dur="2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371600" y="1066800"/>
          <a:ext cx="6096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410200" y="6581001"/>
            <a:ext cx="3962400" cy="307777"/>
          </a:xfrm>
          <a:prstGeom prst="rect">
            <a:avLst/>
          </a:prstGeom>
          <a:noFill/>
        </p:spPr>
        <p:txBody>
          <a:bodyPr wrap="square" rtlCol="0">
            <a:spAutoFit/>
          </a:bodyPr>
          <a:lstStyle/>
          <a:p>
            <a:r>
              <a:rPr lang="en-US" sz="1400" dirty="0" smtClean="0"/>
              <a:t>Communication Station Speech Therapy, PLLC</a:t>
            </a:r>
            <a:endParaRPr lang="en-US" sz="1400" dirty="0"/>
          </a:p>
        </p:txBody>
      </p:sp>
      <p:sp>
        <p:nvSpPr>
          <p:cNvPr id="6" name="TextBox 5"/>
          <p:cNvSpPr txBox="1"/>
          <p:nvPr/>
        </p:nvSpPr>
        <p:spPr>
          <a:xfrm>
            <a:off x="1143000" y="228600"/>
            <a:ext cx="6705600" cy="584775"/>
          </a:xfrm>
          <a:prstGeom prst="rect">
            <a:avLst/>
          </a:prstGeom>
          <a:noFill/>
        </p:spPr>
        <p:txBody>
          <a:bodyPr wrap="square" rtlCol="0">
            <a:spAutoFit/>
          </a:bodyPr>
          <a:lstStyle/>
          <a:p>
            <a:pPr algn="ctr"/>
            <a:r>
              <a:rPr lang="en-US" sz="3200" dirty="0" smtClean="0">
                <a:solidFill>
                  <a:schemeClr val="tx2"/>
                </a:solidFill>
                <a:latin typeface="Century Schoolbook" pitchFamily="18" charset="0"/>
              </a:rPr>
              <a:t>Research Gives </a:t>
            </a:r>
            <a:r>
              <a:rPr lang="en-US" sz="3200" dirty="0" smtClean="0">
                <a:solidFill>
                  <a:schemeClr val="tx2"/>
                </a:solidFill>
                <a:latin typeface="Century Schoolbook" pitchFamily="18" charset="0"/>
              </a:rPr>
              <a:t>R</a:t>
            </a:r>
            <a:r>
              <a:rPr lang="en-US" sz="3200" dirty="0" smtClean="0">
                <a:solidFill>
                  <a:schemeClr val="tx2"/>
                </a:solidFill>
                <a:latin typeface="Century Schoolbook" pitchFamily="18" charset="0"/>
              </a:rPr>
              <a:t>ise to a  </a:t>
            </a:r>
            <a:r>
              <a:rPr lang="en-US" sz="3200" dirty="0" smtClean="0">
                <a:solidFill>
                  <a:schemeClr val="tx2"/>
                </a:solidFill>
                <a:latin typeface="Century Schoolbook" pitchFamily="18" charset="0"/>
              </a:rPr>
              <a:t>M</a:t>
            </a:r>
            <a:r>
              <a:rPr lang="en-US" sz="3200" dirty="0" smtClean="0">
                <a:solidFill>
                  <a:schemeClr val="tx2"/>
                </a:solidFill>
                <a:latin typeface="Century Schoolbook" pitchFamily="18" charset="0"/>
              </a:rPr>
              <a:t>yth?</a:t>
            </a:r>
            <a:endParaRPr lang="en-US" sz="3200" dirty="0">
              <a:solidFill>
                <a:schemeClr val="tx2"/>
              </a:solidFill>
              <a:latin typeface="Century Schoolbook" pitchFamily="18" charset="0"/>
            </a:endParaRPr>
          </a:p>
        </p:txBody>
      </p:sp>
    </p:spTree>
  </p:cSld>
  <p:clrMapOvr>
    <a:masterClrMapping/>
  </p:clrMapOvr>
  <p:transition advTm="20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Criticism of Study:</a:t>
            </a:r>
            <a:endParaRPr lang="en-US" dirty="0">
              <a:latin typeface="Century Schoolbook" pitchFamily="18" charset="0"/>
            </a:endParaRPr>
          </a:p>
        </p:txBody>
      </p:sp>
      <p:sp>
        <p:nvSpPr>
          <p:cNvPr id="3" name="Content Placeholder 2"/>
          <p:cNvSpPr>
            <a:spLocks noGrp="1"/>
          </p:cNvSpPr>
          <p:nvPr>
            <p:ph idx="1"/>
          </p:nvPr>
        </p:nvSpPr>
        <p:spPr>
          <a:xfrm>
            <a:off x="914400" y="1219200"/>
            <a:ext cx="7772400" cy="5136360"/>
          </a:xfrm>
        </p:spPr>
        <p:txBody>
          <a:bodyPr>
            <a:normAutofit lnSpcReduction="10000"/>
          </a:bodyPr>
          <a:lstStyle/>
          <a:p>
            <a:r>
              <a:rPr lang="en-US" sz="1800" dirty="0" smtClean="0">
                <a:latin typeface="Century Schoolbook" pitchFamily="18" charset="0"/>
              </a:rPr>
              <a:t>Results have </a:t>
            </a:r>
            <a:r>
              <a:rPr lang="en-US" sz="1800" b="1" dirty="0" smtClean="0">
                <a:solidFill>
                  <a:schemeClr val="accent1">
                    <a:lumMod val="60000"/>
                    <a:lumOff val="40000"/>
                  </a:schemeClr>
                </a:solidFill>
                <a:latin typeface="Century Schoolbook" pitchFamily="18" charset="0"/>
              </a:rPr>
              <a:t>never been replicated </a:t>
            </a:r>
            <a:r>
              <a:rPr lang="en-US" sz="1800" dirty="0" smtClean="0">
                <a:latin typeface="Century Schoolbook" pitchFamily="18" charset="0"/>
              </a:rPr>
              <a:t>even when attempted by Dr. Wakefield himself.</a:t>
            </a:r>
            <a:endParaRPr lang="en-US" sz="1800" dirty="0" smtClean="0">
              <a:latin typeface="Century Schoolbook" pitchFamily="18" charset="0"/>
            </a:endParaRPr>
          </a:p>
          <a:p>
            <a:endParaRPr lang="en-US" dirty="0" smtClean="0"/>
          </a:p>
          <a:p>
            <a:pPr lvl="0"/>
            <a:r>
              <a:rPr lang="en-US" sz="1800" dirty="0" smtClean="0">
                <a:solidFill>
                  <a:schemeClr val="accent2">
                    <a:lumMod val="20000"/>
                    <a:lumOff val="80000"/>
                  </a:schemeClr>
                </a:solidFill>
                <a:latin typeface="Century Schoolbook" pitchFamily="18" charset="0"/>
              </a:rPr>
              <a:t>At least </a:t>
            </a:r>
            <a:r>
              <a:rPr lang="en-US" sz="1800" dirty="0" smtClean="0">
                <a:solidFill>
                  <a:schemeClr val="accent2">
                    <a:lumMod val="20000"/>
                    <a:lumOff val="80000"/>
                  </a:schemeClr>
                </a:solidFill>
                <a:latin typeface="Century Schoolbook" pitchFamily="18" charset="0"/>
              </a:rPr>
              <a:t>20 studies, </a:t>
            </a:r>
            <a:r>
              <a:rPr lang="en-US" sz="1800" dirty="0" smtClean="0">
                <a:solidFill>
                  <a:schemeClr val="accent2">
                    <a:lumMod val="20000"/>
                    <a:lumOff val="80000"/>
                  </a:schemeClr>
                </a:solidFill>
                <a:latin typeface="Century Schoolbook" pitchFamily="18" charset="0"/>
              </a:rPr>
              <a:t>worldwide, </a:t>
            </a:r>
            <a:r>
              <a:rPr lang="en-US" sz="1800" dirty="0" smtClean="0">
                <a:solidFill>
                  <a:schemeClr val="accent2">
                    <a:lumMod val="20000"/>
                    <a:lumOff val="80000"/>
                  </a:schemeClr>
                </a:solidFill>
                <a:latin typeface="Century Schoolbook" pitchFamily="18" charset="0"/>
              </a:rPr>
              <a:t>using various </a:t>
            </a:r>
            <a:r>
              <a:rPr lang="en-US" sz="1800" dirty="0" smtClean="0">
                <a:solidFill>
                  <a:schemeClr val="accent2">
                    <a:lumMod val="20000"/>
                    <a:lumOff val="80000"/>
                  </a:schemeClr>
                </a:solidFill>
                <a:latin typeface="Century Schoolbook" pitchFamily="18" charset="0"/>
              </a:rPr>
              <a:t>epidemiological/statistical </a:t>
            </a:r>
            <a:r>
              <a:rPr lang="en-US" sz="1800" dirty="0" smtClean="0">
                <a:solidFill>
                  <a:schemeClr val="accent2">
                    <a:lumMod val="20000"/>
                    <a:lumOff val="80000"/>
                  </a:schemeClr>
                </a:solidFill>
                <a:latin typeface="Century Schoolbook" pitchFamily="18" charset="0"/>
              </a:rPr>
              <a:t>methodologies </a:t>
            </a:r>
            <a:r>
              <a:rPr lang="en-US" sz="1800" dirty="0" smtClean="0">
                <a:solidFill>
                  <a:schemeClr val="accent2">
                    <a:lumMod val="20000"/>
                    <a:lumOff val="80000"/>
                  </a:schemeClr>
                </a:solidFill>
                <a:latin typeface="Century Schoolbook" pitchFamily="18" charset="0"/>
              </a:rPr>
              <a:t>result in the same </a:t>
            </a:r>
            <a:r>
              <a:rPr lang="en-US" sz="1800" dirty="0" smtClean="0">
                <a:solidFill>
                  <a:schemeClr val="accent2">
                    <a:lumMod val="20000"/>
                    <a:lumOff val="80000"/>
                  </a:schemeClr>
                </a:solidFill>
                <a:latin typeface="Century Schoolbook" pitchFamily="18" charset="0"/>
              </a:rPr>
              <a:t>conclusion: </a:t>
            </a:r>
            <a:r>
              <a:rPr lang="en-US" sz="1800" dirty="0" smtClean="0">
                <a:latin typeface="Century Schoolbook" pitchFamily="18" charset="0"/>
              </a:rPr>
              <a:t>there is no scientific evidence that thimerosal or the MMR vaccine causes Autism (</a:t>
            </a:r>
            <a:r>
              <a:rPr lang="en-US" sz="1800" dirty="0" smtClean="0">
                <a:solidFill>
                  <a:schemeClr val="accent2">
                    <a:lumMod val="20000"/>
                    <a:lumOff val="80000"/>
                  </a:schemeClr>
                </a:solidFill>
                <a:latin typeface="Century Schoolbook" pitchFamily="18" charset="0"/>
              </a:rPr>
              <a:t>Gerber, Offit . August, 2012</a:t>
            </a:r>
            <a:r>
              <a:rPr lang="en-US" sz="1800" dirty="0" smtClean="0">
                <a:solidFill>
                  <a:schemeClr val="accent2">
                    <a:lumMod val="20000"/>
                    <a:lumOff val="80000"/>
                  </a:schemeClr>
                </a:solidFill>
                <a:latin typeface="Century Schoolbook" pitchFamily="18" charset="0"/>
              </a:rPr>
              <a:t>)</a:t>
            </a:r>
          </a:p>
          <a:p>
            <a:pPr lvl="0"/>
            <a:endParaRPr lang="en-US" sz="1600" dirty="0" smtClean="0">
              <a:solidFill>
                <a:schemeClr val="accent2">
                  <a:lumMod val="20000"/>
                  <a:lumOff val="80000"/>
                </a:schemeClr>
              </a:solidFill>
              <a:latin typeface="Century Schoolbook" pitchFamily="18" charset="0"/>
            </a:endParaRPr>
          </a:p>
          <a:p>
            <a:pPr lvl="0"/>
            <a:endParaRPr lang="en-US" sz="1600" dirty="0" smtClean="0">
              <a:solidFill>
                <a:schemeClr val="accent2">
                  <a:lumMod val="20000"/>
                  <a:lumOff val="80000"/>
                </a:schemeClr>
              </a:solidFill>
              <a:latin typeface="Century Schoolbook" pitchFamily="18" charset="0"/>
            </a:endParaRPr>
          </a:p>
          <a:p>
            <a:r>
              <a:rPr lang="en-US" sz="1800" dirty="0" smtClean="0">
                <a:solidFill>
                  <a:schemeClr val="accent3">
                    <a:lumMod val="40000"/>
                    <a:lumOff val="60000"/>
                  </a:schemeClr>
                </a:solidFill>
                <a:latin typeface="Century Schoolbook" pitchFamily="18" charset="0"/>
              </a:rPr>
              <a:t>Still, in an interview  in April 2012, Dr. Wakefield </a:t>
            </a:r>
            <a:r>
              <a:rPr lang="en-US" sz="1800" dirty="0" smtClean="0">
                <a:solidFill>
                  <a:schemeClr val="accent3">
                    <a:lumMod val="40000"/>
                    <a:lumOff val="60000"/>
                  </a:schemeClr>
                </a:solidFill>
                <a:latin typeface="Century Schoolbook" pitchFamily="18" charset="0"/>
              </a:rPr>
              <a:t>maintains that although </a:t>
            </a:r>
            <a:r>
              <a:rPr lang="en-US" sz="1800" dirty="0" smtClean="0">
                <a:solidFill>
                  <a:schemeClr val="accent3">
                    <a:lumMod val="40000"/>
                    <a:lumOff val="60000"/>
                  </a:schemeClr>
                </a:solidFill>
                <a:latin typeface="Century Schoolbook" pitchFamily="18" charset="0"/>
              </a:rPr>
              <a:t>the CDC and pharmaceutical companies  tell the general public “that the mercury-autism debate is over when 74 percent plus of the studies that have been published support a link</a:t>
            </a:r>
            <a:r>
              <a:rPr lang="en-US" sz="1800" dirty="0" smtClean="0">
                <a:solidFill>
                  <a:schemeClr val="accent3">
                    <a:lumMod val="40000"/>
                    <a:lumOff val="60000"/>
                  </a:schemeClr>
                </a:solidFill>
                <a:latin typeface="Century Schoolbook" pitchFamily="18" charset="0"/>
              </a:rPr>
              <a:t>”.</a:t>
            </a:r>
          </a:p>
          <a:p>
            <a:endParaRPr lang="en-US" sz="1800" dirty="0" smtClean="0">
              <a:solidFill>
                <a:schemeClr val="accent3">
                  <a:lumMod val="40000"/>
                  <a:lumOff val="60000"/>
                </a:schemeClr>
              </a:solidFill>
              <a:latin typeface="Century Schoolbook" pitchFamily="18" charset="0"/>
            </a:endParaRPr>
          </a:p>
          <a:p>
            <a:r>
              <a:rPr lang="en-US" sz="1800" dirty="0" smtClean="0">
                <a:solidFill>
                  <a:schemeClr val="accent5">
                    <a:lumMod val="40000"/>
                    <a:lumOff val="60000"/>
                  </a:schemeClr>
                </a:solidFill>
                <a:latin typeface="Century Schoolbook" pitchFamily="18" charset="0"/>
              </a:rPr>
              <a:t>Dr. Wakefield did not </a:t>
            </a:r>
            <a:r>
              <a:rPr lang="en-US" sz="1800" dirty="0" smtClean="0">
                <a:solidFill>
                  <a:schemeClr val="accent5">
                    <a:lumMod val="40000"/>
                    <a:lumOff val="60000"/>
                  </a:schemeClr>
                </a:solidFill>
                <a:latin typeface="Century Schoolbook" pitchFamily="18" charset="0"/>
              </a:rPr>
              <a:t>reference studies </a:t>
            </a:r>
            <a:r>
              <a:rPr lang="en-US" sz="1800" dirty="0" smtClean="0">
                <a:solidFill>
                  <a:schemeClr val="accent5">
                    <a:lumMod val="40000"/>
                    <a:lumOff val="60000"/>
                  </a:schemeClr>
                </a:solidFill>
                <a:latin typeface="Century Schoolbook" pitchFamily="18" charset="0"/>
              </a:rPr>
              <a:t>by name, therefore, this statistic could not be corroborated at this time. </a:t>
            </a:r>
          </a:p>
          <a:p>
            <a:endParaRPr lang="en-US" sz="1800" dirty="0" smtClean="0">
              <a:solidFill>
                <a:schemeClr val="accent3">
                  <a:lumMod val="40000"/>
                  <a:lumOff val="60000"/>
                </a:schemeClr>
              </a:solidFill>
              <a:latin typeface="Century Schoolbook" pitchFamily="18" charset="0"/>
            </a:endParaRPr>
          </a:p>
          <a:p>
            <a:pPr lvl="0"/>
            <a:endParaRPr lang="en-US" sz="1200" dirty="0" smtClean="0">
              <a:solidFill>
                <a:schemeClr val="accent2">
                  <a:lumMod val="20000"/>
                  <a:lumOff val="80000"/>
                </a:schemeClr>
              </a:solidFill>
            </a:endParaRPr>
          </a:p>
          <a:p>
            <a:pPr lvl="0"/>
            <a:endParaRPr lang="en-US" sz="1200" dirty="0" smtClean="0">
              <a:solidFill>
                <a:schemeClr val="accent2">
                  <a:lumMod val="20000"/>
                  <a:lumOff val="80000"/>
                </a:schemeClr>
              </a:solidFill>
            </a:endParaRPr>
          </a:p>
          <a:p>
            <a:endParaRPr lang="en-US" dirty="0"/>
          </a:p>
        </p:txBody>
      </p:sp>
      <p:sp>
        <p:nvSpPr>
          <p:cNvPr id="4" name="Content Placeholder 3"/>
          <p:cNvSpPr>
            <a:spLocks noGrp="1"/>
          </p:cNvSpPr>
          <p:nvPr>
            <p:ph sz="half" idx="4294967295"/>
          </p:nvPr>
        </p:nvSpPr>
        <p:spPr>
          <a:xfrm>
            <a:off x="5105400" y="1295400"/>
            <a:ext cx="304800" cy="439737"/>
          </a:xfrm>
        </p:spPr>
        <p:txBody>
          <a:bodyPr>
            <a:normAutofit fontScale="92500" lnSpcReduction="20000"/>
          </a:bodyPr>
          <a:lstStyle/>
          <a:p>
            <a:pPr>
              <a:buNone/>
            </a:pPr>
            <a:endParaRPr lang="en-US" dirty="0" smtClean="0"/>
          </a:p>
          <a:p>
            <a:endParaRPr lang="en-US" dirty="0"/>
          </a:p>
        </p:txBody>
      </p:sp>
      <p:sp>
        <p:nvSpPr>
          <p:cNvPr id="5" name="TextBox 4"/>
          <p:cNvSpPr txBox="1"/>
          <p:nvPr/>
        </p:nvSpPr>
        <p:spPr>
          <a:xfrm>
            <a:off x="5334000" y="6400800"/>
            <a:ext cx="38100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par>
                          <p:cTn id="8" fill="hold">
                            <p:stCondLst>
                              <p:cond delay="2000"/>
                            </p:stCondLst>
                            <p:childTnLst>
                              <p:par>
                                <p:cTn id="9" presetID="4"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ox(in)">
                                      <p:cBhvr>
                                        <p:cTn id="11" dur="5000"/>
                                        <p:tgtEl>
                                          <p:spTgt spid="3">
                                            <p:txEl>
                                              <p:pRg st="2" end="2"/>
                                            </p:txEl>
                                          </p:spTgt>
                                        </p:tgtEl>
                                      </p:cBhvr>
                                    </p:animEffect>
                                  </p:childTnLst>
                                </p:cTn>
                              </p:par>
                            </p:childTnLst>
                          </p:cTn>
                        </p:par>
                        <p:par>
                          <p:cTn id="12" fill="hold">
                            <p:stCondLst>
                              <p:cond delay="7000"/>
                            </p:stCondLst>
                            <p:childTnLst>
                              <p:par>
                                <p:cTn id="13" presetID="4" presetClass="entr" presetSubtype="16" fill="hold"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ox(in)">
                                      <p:cBhvr>
                                        <p:cTn id="15" dur="5000"/>
                                        <p:tgtEl>
                                          <p:spTgt spid="3">
                                            <p:txEl>
                                              <p:pRg st="5" end="5"/>
                                            </p:txEl>
                                          </p:spTgt>
                                        </p:tgtEl>
                                      </p:cBhvr>
                                    </p:animEffect>
                                  </p:childTnLst>
                                </p:cTn>
                              </p:par>
                            </p:childTnLst>
                          </p:cTn>
                        </p:par>
                        <p:par>
                          <p:cTn id="16" fill="hold">
                            <p:stCondLst>
                              <p:cond delay="12000"/>
                            </p:stCondLst>
                            <p:childTnLst>
                              <p:par>
                                <p:cTn id="17" presetID="4" presetClass="entr" presetSubtype="16" fill="hold"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ox(in)">
                                      <p:cBhvr>
                                        <p:cTn id="19" dur="5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latin typeface="Century Schoolbook" pitchFamily="18" charset="0"/>
              </a:rPr>
              <a:t>Facts on Thimerosal:</a:t>
            </a:r>
            <a:endParaRPr lang="en-US" dirty="0">
              <a:latin typeface="Century Schoolbook" pitchFamily="18" charset="0"/>
            </a:endParaRPr>
          </a:p>
        </p:txBody>
      </p:sp>
      <p:sp>
        <p:nvSpPr>
          <p:cNvPr id="6" name="Content Placeholder 5"/>
          <p:cNvSpPr>
            <a:spLocks noGrp="1"/>
          </p:cNvSpPr>
          <p:nvPr>
            <p:ph idx="1"/>
          </p:nvPr>
        </p:nvSpPr>
        <p:spPr>
          <a:xfrm>
            <a:off x="914400" y="1981200"/>
            <a:ext cx="7772400" cy="4374360"/>
          </a:xfrm>
        </p:spPr>
        <p:txBody>
          <a:bodyPr>
            <a:normAutofit/>
          </a:bodyPr>
          <a:lstStyle/>
          <a:p>
            <a:pPr lvl="0"/>
            <a:r>
              <a:rPr lang="en-US" sz="2000" dirty="0" smtClean="0">
                <a:solidFill>
                  <a:schemeClr val="accent5">
                    <a:lumMod val="60000"/>
                    <a:lumOff val="40000"/>
                  </a:schemeClr>
                </a:solidFill>
                <a:latin typeface="Century Schoolbook" pitchFamily="18" charset="0"/>
              </a:rPr>
              <a:t>Thimerosal, the mercury component in question, </a:t>
            </a:r>
            <a:r>
              <a:rPr lang="en-US" sz="2000" dirty="0" smtClean="0">
                <a:solidFill>
                  <a:schemeClr val="accent5">
                    <a:lumMod val="60000"/>
                    <a:lumOff val="40000"/>
                  </a:schemeClr>
                </a:solidFill>
                <a:latin typeface="Century Schoolbook" pitchFamily="18" charset="0"/>
              </a:rPr>
              <a:t> was </a:t>
            </a:r>
            <a:r>
              <a:rPr lang="en-US" sz="2000" dirty="0" smtClean="0">
                <a:solidFill>
                  <a:schemeClr val="accent5">
                    <a:lumMod val="60000"/>
                    <a:lumOff val="40000"/>
                  </a:schemeClr>
                </a:solidFill>
                <a:latin typeface="Century Schoolbook" pitchFamily="18" charset="0"/>
              </a:rPr>
              <a:t>used </a:t>
            </a:r>
            <a:r>
              <a:rPr lang="en-US" sz="2000" dirty="0" smtClean="0">
                <a:solidFill>
                  <a:schemeClr val="accent5">
                    <a:lumMod val="60000"/>
                    <a:lumOff val="40000"/>
                  </a:schemeClr>
                </a:solidFill>
                <a:latin typeface="Century Schoolbook" pitchFamily="18" charset="0"/>
              </a:rPr>
              <a:t>as a preservative in vaccinations since 1930s </a:t>
            </a:r>
            <a:r>
              <a:rPr lang="en-US" sz="2000" dirty="0" smtClean="0">
                <a:solidFill>
                  <a:schemeClr val="accent5">
                    <a:lumMod val="60000"/>
                    <a:lumOff val="40000"/>
                  </a:schemeClr>
                </a:solidFill>
                <a:latin typeface="Century Schoolbook" pitchFamily="18" charset="0"/>
              </a:rPr>
              <a:t>-</a:t>
            </a:r>
            <a:r>
              <a:rPr lang="en-US" sz="2000" dirty="0" smtClean="0">
                <a:solidFill>
                  <a:schemeClr val="accent5">
                    <a:lumMod val="60000"/>
                    <a:lumOff val="40000"/>
                  </a:schemeClr>
                </a:solidFill>
                <a:latin typeface="Century Schoolbook" pitchFamily="18" charset="0"/>
              </a:rPr>
              <a:t>1990’s, however the incidence of Autism </a:t>
            </a:r>
            <a:r>
              <a:rPr lang="en-US" sz="2000" dirty="0" smtClean="0">
                <a:solidFill>
                  <a:schemeClr val="accent5">
                    <a:lumMod val="60000"/>
                    <a:lumOff val="40000"/>
                  </a:schemeClr>
                </a:solidFill>
                <a:latin typeface="Century Schoolbook" pitchFamily="18" charset="0"/>
              </a:rPr>
              <a:t>Spectrum </a:t>
            </a:r>
            <a:r>
              <a:rPr lang="en-US" sz="2000" dirty="0" smtClean="0">
                <a:solidFill>
                  <a:schemeClr val="accent5">
                    <a:lumMod val="60000"/>
                    <a:lumOff val="40000"/>
                  </a:schemeClr>
                </a:solidFill>
                <a:latin typeface="Century Schoolbook" pitchFamily="18" charset="0"/>
              </a:rPr>
              <a:t>Disorders (ASD) </a:t>
            </a:r>
            <a:r>
              <a:rPr lang="en-US" sz="2000" dirty="0" smtClean="0">
                <a:solidFill>
                  <a:schemeClr val="accent5">
                    <a:lumMod val="60000"/>
                    <a:lumOff val="40000"/>
                  </a:schemeClr>
                </a:solidFill>
                <a:latin typeface="Century Schoolbook" pitchFamily="18" charset="0"/>
              </a:rPr>
              <a:t>was not observed to be significantly affected.  </a:t>
            </a:r>
          </a:p>
          <a:p>
            <a:pPr lvl="0"/>
            <a:endParaRPr lang="en-US" dirty="0" smtClean="0"/>
          </a:p>
          <a:p>
            <a:pPr lvl="0"/>
            <a:r>
              <a:rPr lang="en-US" sz="2200" dirty="0" smtClean="0">
                <a:solidFill>
                  <a:schemeClr val="accent1">
                    <a:lumMod val="60000"/>
                    <a:lumOff val="40000"/>
                  </a:schemeClr>
                </a:solidFill>
                <a:latin typeface="Century Schoolbook" pitchFamily="18" charset="0"/>
              </a:rPr>
              <a:t>In 1999, the American Academy of Pediatrics and the Public Health Service recommended the immediate removal of mercury from all infant vaccinations only as a precaution.  At the time, the general public </a:t>
            </a:r>
            <a:r>
              <a:rPr lang="en-US" sz="2200" dirty="0" smtClean="0">
                <a:solidFill>
                  <a:schemeClr val="accent1">
                    <a:lumMod val="60000"/>
                    <a:lumOff val="40000"/>
                  </a:schemeClr>
                </a:solidFill>
                <a:latin typeface="Century Schoolbook" pitchFamily="18" charset="0"/>
              </a:rPr>
              <a:t>understood this </a:t>
            </a:r>
            <a:r>
              <a:rPr lang="en-US" sz="2200" dirty="0" smtClean="0">
                <a:solidFill>
                  <a:schemeClr val="accent1">
                    <a:lumMod val="60000"/>
                    <a:lumOff val="40000"/>
                  </a:schemeClr>
                </a:solidFill>
                <a:latin typeface="Century Schoolbook" pitchFamily="18" charset="0"/>
              </a:rPr>
              <a:t>information as definitive proof that mercury caused ASD</a:t>
            </a:r>
            <a:r>
              <a:rPr lang="en-US" sz="2200" dirty="0" smtClean="0">
                <a:solidFill>
                  <a:schemeClr val="accent1">
                    <a:lumMod val="60000"/>
                    <a:lumOff val="40000"/>
                  </a:schemeClr>
                </a:solidFill>
                <a:latin typeface="Century Schoolbook" pitchFamily="18" charset="0"/>
              </a:rPr>
              <a:t>.</a:t>
            </a:r>
          </a:p>
          <a:p>
            <a:pPr lvl="0"/>
            <a:endParaRPr lang="en-US" sz="2200" dirty="0" smtClean="0">
              <a:solidFill>
                <a:schemeClr val="accent1">
                  <a:lumMod val="60000"/>
                  <a:lumOff val="40000"/>
                </a:schemeClr>
              </a:solidFill>
              <a:latin typeface="Century Schoolbook" pitchFamily="18" charset="0"/>
            </a:endParaRPr>
          </a:p>
          <a:p>
            <a:pPr lvl="0"/>
            <a:endParaRPr lang="en-US" sz="2200" dirty="0" smtClean="0">
              <a:solidFill>
                <a:schemeClr val="accent1">
                  <a:lumMod val="60000"/>
                  <a:lumOff val="40000"/>
                </a:schemeClr>
              </a:solidFill>
              <a:latin typeface="Century Schoolbook" pitchFamily="18" charset="0"/>
            </a:endParaRPr>
          </a:p>
          <a:p>
            <a:pPr lvl="0"/>
            <a:endParaRPr lang="en-US" sz="2200" dirty="0" smtClean="0">
              <a:solidFill>
                <a:schemeClr val="accent1">
                  <a:lumMod val="60000"/>
                  <a:lumOff val="40000"/>
                </a:schemeClr>
              </a:solidFill>
              <a:latin typeface="Century Schoolbook" pitchFamily="18" charset="0"/>
            </a:endParaRPr>
          </a:p>
          <a:p>
            <a:pPr lvl="0"/>
            <a:endParaRPr lang="en-US" sz="2200" dirty="0" smtClean="0">
              <a:solidFill>
                <a:schemeClr val="accent1">
                  <a:lumMod val="60000"/>
                  <a:lumOff val="40000"/>
                </a:schemeClr>
              </a:solidFill>
              <a:latin typeface="Century Schoolbook" pitchFamily="18" charset="0"/>
            </a:endParaRPr>
          </a:p>
          <a:p>
            <a:endParaRPr lang="en-US" dirty="0"/>
          </a:p>
        </p:txBody>
      </p:sp>
      <p:sp>
        <p:nvSpPr>
          <p:cNvPr id="4" name="TextBox 3"/>
          <p:cNvSpPr txBox="1"/>
          <p:nvPr/>
        </p:nvSpPr>
        <p:spPr>
          <a:xfrm>
            <a:off x="5334000" y="6324600"/>
            <a:ext cx="38100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diamond(in)">
                                      <p:cBhvr>
                                        <p:cTn id="11" dur="5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Facts on Mercury Removal:</a:t>
            </a:r>
            <a:endParaRPr lang="en-US" dirty="0">
              <a:latin typeface="Century Schoolbook"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solidFill>
                  <a:schemeClr val="tx1">
                    <a:lumMod val="65000"/>
                  </a:schemeClr>
                </a:solidFill>
                <a:latin typeface="Century Schoolbook" pitchFamily="18" charset="0"/>
              </a:rPr>
              <a:t>Since the removal of mercury from infant vaccinations over a decade ago (influenza vaccination being the exception, containing trace amounts of thimerosal according to the FDA), there has been an increase in the incidence of ASD to 1 in every 88 children as current studies suggest.</a:t>
            </a:r>
          </a:p>
          <a:p>
            <a:endParaRPr lang="en-US" dirty="0" smtClean="0"/>
          </a:p>
          <a:p>
            <a:pPr lvl="0"/>
            <a:r>
              <a:rPr lang="en-US" dirty="0" smtClean="0">
                <a:solidFill>
                  <a:schemeClr val="accent6"/>
                </a:solidFill>
                <a:latin typeface="Century Schoolbook" pitchFamily="18" charset="0"/>
              </a:rPr>
              <a:t>Children with mercury poison present with motor, speech, sensory, and visual deficits as well as changes in head circumference that are distinctly different from those diagnosed with ASD.  Therefore, suggesting that mercury is the cause of ASD is considered highly improbable.  </a:t>
            </a:r>
          </a:p>
          <a:p>
            <a:pPr lvl="0"/>
            <a:endParaRPr lang="en-US" dirty="0" smtClean="0"/>
          </a:p>
          <a:p>
            <a:endParaRPr lang="en-US" dirty="0"/>
          </a:p>
        </p:txBody>
      </p:sp>
      <p:sp>
        <p:nvSpPr>
          <p:cNvPr id="4" name="TextBox 3"/>
          <p:cNvSpPr txBox="1"/>
          <p:nvPr/>
        </p:nvSpPr>
        <p:spPr>
          <a:xfrm>
            <a:off x="5105400" y="6400800"/>
            <a:ext cx="38100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Theory vs. </a:t>
            </a:r>
            <a:r>
              <a:rPr lang="en-US" dirty="0" smtClean="0">
                <a:latin typeface="Century Schoolbook" pitchFamily="18" charset="0"/>
              </a:rPr>
              <a:t>Facts:</a:t>
            </a:r>
            <a:endParaRPr lang="en-US" dirty="0">
              <a:latin typeface="Century Schoolbook" pitchFamily="18" charset="0"/>
            </a:endParaRPr>
          </a:p>
        </p:txBody>
      </p:sp>
      <p:sp>
        <p:nvSpPr>
          <p:cNvPr id="3" name="Content Placeholder 2"/>
          <p:cNvSpPr>
            <a:spLocks noGrp="1"/>
          </p:cNvSpPr>
          <p:nvPr>
            <p:ph idx="1"/>
          </p:nvPr>
        </p:nvSpPr>
        <p:spPr>
          <a:xfrm>
            <a:off x="914400" y="1783560"/>
            <a:ext cx="7772400" cy="4769640"/>
          </a:xfrm>
        </p:spPr>
        <p:txBody>
          <a:bodyPr>
            <a:normAutofit fontScale="70000" lnSpcReduction="20000"/>
          </a:bodyPr>
          <a:lstStyle/>
          <a:p>
            <a:pPr lvl="0"/>
            <a:r>
              <a:rPr lang="en-US" dirty="0" smtClean="0">
                <a:solidFill>
                  <a:schemeClr val="accent2">
                    <a:lumMod val="60000"/>
                    <a:lumOff val="40000"/>
                  </a:schemeClr>
                </a:solidFill>
                <a:latin typeface="Century Schoolbook" pitchFamily="18" charset="0"/>
              </a:rPr>
              <a:t>Theory:</a:t>
            </a:r>
          </a:p>
          <a:p>
            <a:pPr lvl="2"/>
            <a:r>
              <a:rPr lang="en-US" dirty="0" smtClean="0">
                <a:solidFill>
                  <a:schemeClr val="accent2">
                    <a:lumMod val="60000"/>
                    <a:lumOff val="40000"/>
                  </a:schemeClr>
                </a:solidFill>
                <a:latin typeface="Century Schoolbook" pitchFamily="18" charset="0"/>
              </a:rPr>
              <a:t>simultaneous </a:t>
            </a:r>
            <a:r>
              <a:rPr lang="en-US" dirty="0" smtClean="0">
                <a:solidFill>
                  <a:schemeClr val="accent2">
                    <a:lumMod val="60000"/>
                    <a:lumOff val="40000"/>
                  </a:schemeClr>
                </a:solidFill>
                <a:latin typeface="Century Schoolbook" pitchFamily="18" charset="0"/>
              </a:rPr>
              <a:t>administration of multiple vaccinations weakens a child’s immune system which then triggers autism in a “susceptible host”.  </a:t>
            </a:r>
          </a:p>
          <a:p>
            <a:pPr lvl="0"/>
            <a:endParaRPr lang="en-US" dirty="0" smtClean="0"/>
          </a:p>
          <a:p>
            <a:pPr lvl="0"/>
            <a:r>
              <a:rPr lang="en-US" dirty="0" smtClean="0">
                <a:solidFill>
                  <a:schemeClr val="accent1">
                    <a:lumMod val="40000"/>
                    <a:lumOff val="60000"/>
                  </a:schemeClr>
                </a:solidFill>
              </a:rPr>
              <a:t>T</a:t>
            </a:r>
            <a:r>
              <a:rPr lang="en-US" dirty="0" smtClean="0">
                <a:solidFill>
                  <a:schemeClr val="accent1">
                    <a:lumMod val="40000"/>
                    <a:lumOff val="60000"/>
                  </a:schemeClr>
                </a:solidFill>
              </a:rPr>
              <a:t>heory </a:t>
            </a:r>
            <a:r>
              <a:rPr lang="en-US" dirty="0" smtClean="0">
                <a:solidFill>
                  <a:schemeClr val="accent1">
                    <a:lumMod val="40000"/>
                    <a:lumOff val="60000"/>
                  </a:schemeClr>
                </a:solidFill>
              </a:rPr>
              <a:t>appeared to have merit particularly in a recent United States </a:t>
            </a:r>
            <a:r>
              <a:rPr lang="en-US" dirty="0" smtClean="0">
                <a:solidFill>
                  <a:schemeClr val="accent1">
                    <a:lumMod val="40000"/>
                    <a:lumOff val="60000"/>
                  </a:schemeClr>
                </a:solidFill>
              </a:rPr>
              <a:t>lawsuit: </a:t>
            </a:r>
          </a:p>
          <a:p>
            <a:pPr lvl="0"/>
            <a:endParaRPr lang="en-US" dirty="0" smtClean="0">
              <a:solidFill>
                <a:schemeClr val="accent1">
                  <a:lumMod val="40000"/>
                  <a:lumOff val="60000"/>
                </a:schemeClr>
              </a:solidFill>
            </a:endParaRPr>
          </a:p>
          <a:p>
            <a:pPr lvl="1"/>
            <a:r>
              <a:rPr lang="en-US" dirty="0" smtClean="0">
                <a:solidFill>
                  <a:schemeClr val="accent1">
                    <a:lumMod val="40000"/>
                    <a:lumOff val="60000"/>
                  </a:schemeClr>
                </a:solidFill>
              </a:rPr>
              <a:t>Parents of 9 year-old female were awarded compensation by the VICP (Vaccine Injury Compensation Program).</a:t>
            </a:r>
          </a:p>
          <a:p>
            <a:pPr lvl="1"/>
            <a:endParaRPr lang="en-US" dirty="0" smtClean="0">
              <a:solidFill>
                <a:schemeClr val="accent1">
                  <a:lumMod val="40000"/>
                  <a:lumOff val="60000"/>
                </a:schemeClr>
              </a:solidFill>
            </a:endParaRPr>
          </a:p>
          <a:p>
            <a:pPr lvl="1"/>
            <a:r>
              <a:rPr lang="en-US" dirty="0" smtClean="0">
                <a:solidFill>
                  <a:schemeClr val="accent1">
                    <a:lumMod val="40000"/>
                    <a:lumOff val="60000"/>
                  </a:schemeClr>
                </a:solidFill>
              </a:rPr>
              <a:t>The 9 year-old had an with an </a:t>
            </a:r>
            <a:r>
              <a:rPr lang="en-US" dirty="0" smtClean="0">
                <a:solidFill>
                  <a:schemeClr val="accent1">
                    <a:lumMod val="40000"/>
                    <a:lumOff val="60000"/>
                  </a:schemeClr>
                </a:solidFill>
              </a:rPr>
              <a:t>underlying mitochondrial enzyme </a:t>
            </a:r>
            <a:r>
              <a:rPr lang="en-US" dirty="0" smtClean="0">
                <a:solidFill>
                  <a:schemeClr val="accent1">
                    <a:lumMod val="40000"/>
                    <a:lumOff val="60000"/>
                  </a:schemeClr>
                </a:solidFill>
              </a:rPr>
              <a:t>deficiency,</a:t>
            </a:r>
            <a:endParaRPr lang="en-US" dirty="0" smtClean="0">
              <a:solidFill>
                <a:schemeClr val="accent1">
                  <a:lumMod val="40000"/>
                  <a:lumOff val="60000"/>
                </a:schemeClr>
              </a:solidFill>
            </a:endParaRPr>
          </a:p>
          <a:p>
            <a:pPr lvl="1"/>
            <a:endParaRPr lang="en-US" dirty="0" smtClean="0">
              <a:solidFill>
                <a:schemeClr val="accent1">
                  <a:lumMod val="40000"/>
                  <a:lumOff val="60000"/>
                </a:schemeClr>
              </a:solidFill>
            </a:endParaRPr>
          </a:p>
          <a:p>
            <a:pPr lvl="1"/>
            <a:r>
              <a:rPr lang="en-US" dirty="0" smtClean="0">
                <a:solidFill>
                  <a:schemeClr val="accent1">
                    <a:lumMod val="40000"/>
                    <a:lumOff val="60000"/>
                  </a:schemeClr>
                </a:solidFill>
              </a:rPr>
              <a:t>i</a:t>
            </a:r>
            <a:r>
              <a:rPr lang="en-US" dirty="0" smtClean="0">
                <a:solidFill>
                  <a:schemeClr val="accent1">
                    <a:lumMod val="40000"/>
                    <a:lumOff val="60000"/>
                  </a:schemeClr>
                </a:solidFill>
              </a:rPr>
              <a:t>n which her </a:t>
            </a:r>
            <a:r>
              <a:rPr lang="en-US" dirty="0" smtClean="0">
                <a:solidFill>
                  <a:schemeClr val="accent1">
                    <a:lumMod val="40000"/>
                    <a:lumOff val="60000"/>
                  </a:schemeClr>
                </a:solidFill>
              </a:rPr>
              <a:t>“encephalopathy</a:t>
            </a:r>
            <a:r>
              <a:rPr lang="en-US" dirty="0" smtClean="0">
                <a:solidFill>
                  <a:schemeClr val="accent1">
                    <a:lumMod val="40000"/>
                    <a:lumOff val="60000"/>
                  </a:schemeClr>
                </a:solidFill>
              </a:rPr>
              <a:t>, which included features of autism spectrum disorder, was judged to have worsened following the receipt of multiple vaccinations at the age of 19 </a:t>
            </a:r>
            <a:r>
              <a:rPr lang="en-US" dirty="0" smtClean="0">
                <a:solidFill>
                  <a:schemeClr val="accent1">
                    <a:lumMod val="40000"/>
                    <a:lumOff val="60000"/>
                  </a:schemeClr>
                </a:solidFill>
              </a:rPr>
              <a:t>months” (</a:t>
            </a:r>
            <a:r>
              <a:rPr lang="en-US" dirty="0" smtClean="0">
                <a:solidFill>
                  <a:schemeClr val="accent1">
                    <a:lumMod val="40000"/>
                    <a:lumOff val="60000"/>
                  </a:schemeClr>
                </a:solidFill>
              </a:rPr>
              <a:t>Gerber, Offit . August, 2012).  </a:t>
            </a:r>
          </a:p>
          <a:p>
            <a:endParaRPr lang="en-US" dirty="0"/>
          </a:p>
        </p:txBody>
      </p:sp>
      <p:sp>
        <p:nvSpPr>
          <p:cNvPr id="5" name="TextBox 4"/>
          <p:cNvSpPr txBox="1"/>
          <p:nvPr/>
        </p:nvSpPr>
        <p:spPr>
          <a:xfrm>
            <a:off x="5181600" y="6550223"/>
            <a:ext cx="39624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3000"/>
                                        <p:tgtEl>
                                          <p:spTgt spid="3">
                                            <p:txEl>
                                              <p:pRg st="3" end="3"/>
                                            </p:txEl>
                                          </p:spTgt>
                                        </p:tgtEl>
                                      </p:cBhvr>
                                    </p:animEffect>
                                  </p:childTnLst>
                                </p:cTn>
                              </p:par>
                            </p:childTnLst>
                          </p:cTn>
                        </p:par>
                        <p:par>
                          <p:cTn id="16" fill="hold">
                            <p:stCondLst>
                              <p:cond delay="4000"/>
                            </p:stCondLst>
                            <p:childTnLst>
                              <p:par>
                                <p:cTn id="17" presetID="3" presetClass="entr" presetSubtype="10"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3000"/>
                                        <p:tgtEl>
                                          <p:spTgt spid="3">
                                            <p:txEl>
                                              <p:pRg st="5" end="5"/>
                                            </p:txEl>
                                          </p:spTgt>
                                        </p:tgtEl>
                                      </p:cBhvr>
                                    </p:animEffect>
                                  </p:childTnLst>
                                </p:cTn>
                              </p:par>
                            </p:childTnLst>
                          </p:cTn>
                        </p:par>
                        <p:par>
                          <p:cTn id="20" fill="hold">
                            <p:stCondLst>
                              <p:cond delay="7000"/>
                            </p:stCondLst>
                            <p:childTnLst>
                              <p:par>
                                <p:cTn id="21" presetID="3" presetClass="entr" presetSubtype="10" fill="hold"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linds(horizontal)">
                                      <p:cBhvr>
                                        <p:cTn id="23" dur="3000"/>
                                        <p:tgtEl>
                                          <p:spTgt spid="3">
                                            <p:txEl>
                                              <p:pRg st="7" end="7"/>
                                            </p:txEl>
                                          </p:spTgt>
                                        </p:tgtEl>
                                      </p:cBhvr>
                                    </p:animEffect>
                                  </p:childTnLst>
                                </p:cTn>
                              </p:par>
                            </p:childTnLst>
                          </p:cTn>
                        </p:par>
                        <p:par>
                          <p:cTn id="24" fill="hold">
                            <p:stCondLst>
                              <p:cond delay="10000"/>
                            </p:stCondLst>
                            <p:childTnLst>
                              <p:par>
                                <p:cTn id="25" presetID="3" presetClass="entr" presetSubtype="10" fill="hold" nodeType="after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linds(horizontal)">
                                      <p:cBhvr>
                                        <p:cTn id="27" dur="3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Lawsuit vs. Proof:</a:t>
            </a:r>
            <a:endParaRPr lang="en-US" dirty="0">
              <a:latin typeface="Century Schoolbook" pitchFamily="18" charset="0"/>
            </a:endParaRPr>
          </a:p>
        </p:txBody>
      </p:sp>
      <p:graphicFrame>
        <p:nvGraphicFramePr>
          <p:cNvPr id="3" name="Diagram 2"/>
          <p:cNvGraphicFramePr/>
          <p:nvPr/>
        </p:nvGraphicFramePr>
        <p:xfrm>
          <a:off x="1524000" y="2286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371600" y="1295400"/>
            <a:ext cx="6858000" cy="830997"/>
          </a:xfrm>
          <a:prstGeom prst="rect">
            <a:avLst/>
          </a:prstGeom>
          <a:noFill/>
        </p:spPr>
        <p:txBody>
          <a:bodyPr wrap="square" rtlCol="0">
            <a:spAutoFit/>
          </a:bodyPr>
          <a:lstStyle/>
          <a:p>
            <a:pPr algn="ctr"/>
            <a:r>
              <a:rPr lang="en-US" sz="2400" dirty="0" smtClean="0">
                <a:latin typeface="Century Schoolbook" pitchFamily="18" charset="0"/>
              </a:rPr>
              <a:t>Researchers caution NOT to take lawsuit outcome as proof of theory for several reasons:</a:t>
            </a:r>
            <a:endParaRPr lang="en-US" sz="2400" dirty="0">
              <a:latin typeface="Century Schoolbook" pitchFamily="18" charset="0"/>
            </a:endParaRPr>
          </a:p>
        </p:txBody>
      </p:sp>
      <p:sp>
        <p:nvSpPr>
          <p:cNvPr id="5" name="TextBox 4"/>
          <p:cNvSpPr txBox="1"/>
          <p:nvPr/>
        </p:nvSpPr>
        <p:spPr>
          <a:xfrm>
            <a:off x="5486400" y="6400800"/>
            <a:ext cx="36576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0-#ppt_w/2"/>
                                          </p:val>
                                        </p:tav>
                                        <p:tav tm="100000">
                                          <p:val>
                                            <p:strVal val="#ppt_x"/>
                                          </p:val>
                                        </p:tav>
                                      </p:tavLst>
                                    </p:anim>
                                    <p:anim calcmode="lin" valueType="num">
                                      <p:cBhvr additive="base">
                                        <p:cTn id="13" dur="2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Herd </a:t>
            </a:r>
            <a:r>
              <a:rPr lang="en-US" dirty="0" smtClean="0">
                <a:latin typeface="Century Schoolbook" pitchFamily="18" charset="0"/>
              </a:rPr>
              <a:t>Immunity </a:t>
            </a:r>
            <a:r>
              <a:rPr lang="en-US" dirty="0" smtClean="0">
                <a:latin typeface="Century Schoolbook" pitchFamily="18" charset="0"/>
              </a:rPr>
              <a:t>vs. </a:t>
            </a:r>
            <a:r>
              <a:rPr lang="en-US" dirty="0" smtClean="0">
                <a:latin typeface="Century Schoolbook" pitchFamily="18" charset="0"/>
              </a:rPr>
              <a:t>Outbreak:</a:t>
            </a:r>
            <a:endParaRPr lang="en-US" dirty="0">
              <a:latin typeface="Century Schoolbook"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lumMod val="50000"/>
                    <a:lumOff val="50000"/>
                  </a:schemeClr>
                </a:solidFill>
              </a:rPr>
              <a:t>Herd Immunity is the ability to stop the spread of disease based on the percentages of people with immunity in a given population.</a:t>
            </a:r>
          </a:p>
          <a:p>
            <a:endParaRPr lang="en-US" dirty="0" smtClean="0"/>
          </a:p>
          <a:p>
            <a:r>
              <a:rPr lang="en-US" dirty="0" smtClean="0">
                <a:solidFill>
                  <a:schemeClr val="tx2">
                    <a:lumMod val="50000"/>
                  </a:schemeClr>
                </a:solidFill>
              </a:rPr>
              <a:t>The more contagious a disease the higher the percentage of immunized persons is required to achieve herd immunity (often times &gt;90% of population).</a:t>
            </a:r>
          </a:p>
          <a:p>
            <a:pPr>
              <a:buNone/>
            </a:pPr>
            <a:endParaRPr lang="en-US" dirty="0" smtClean="0"/>
          </a:p>
          <a:p>
            <a:r>
              <a:rPr lang="en-US" dirty="0" smtClean="0">
                <a:solidFill>
                  <a:schemeClr val="accent5">
                    <a:lumMod val="40000"/>
                    <a:lumOff val="60000"/>
                  </a:schemeClr>
                </a:solidFill>
              </a:rPr>
              <a:t>In fact, there are certain communities within the US that have less than 80% of persons vaccinated within their population.</a:t>
            </a:r>
          </a:p>
        </p:txBody>
      </p:sp>
      <p:sp>
        <p:nvSpPr>
          <p:cNvPr id="4" name="TextBox 3"/>
          <p:cNvSpPr txBox="1"/>
          <p:nvPr/>
        </p:nvSpPr>
        <p:spPr>
          <a:xfrm>
            <a:off x="5410200" y="6550223"/>
            <a:ext cx="37338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2"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entury Schoolbook" pitchFamily="18" charset="0"/>
              </a:rPr>
              <a:t>Herd Immunity vs. </a:t>
            </a:r>
            <a:r>
              <a:rPr lang="en-US" dirty="0" smtClean="0">
                <a:latin typeface="Century Schoolbook" pitchFamily="18" charset="0"/>
              </a:rPr>
              <a:t>Outbreak:</a:t>
            </a:r>
            <a:endParaRPr lang="en-US" dirty="0">
              <a:latin typeface="Century Schoolbook" pitchFamily="18" charset="0"/>
            </a:endParaRPr>
          </a:p>
        </p:txBody>
      </p:sp>
      <p:sp>
        <p:nvSpPr>
          <p:cNvPr id="3" name="Content Placeholder 2"/>
          <p:cNvSpPr>
            <a:spLocks noGrp="1"/>
          </p:cNvSpPr>
          <p:nvPr>
            <p:ph sz="half" idx="1"/>
          </p:nvPr>
        </p:nvSpPr>
        <p:spPr/>
        <p:txBody>
          <a:bodyPr>
            <a:normAutofit fontScale="55000" lnSpcReduction="20000"/>
          </a:bodyPr>
          <a:lstStyle/>
          <a:p>
            <a:r>
              <a:rPr lang="en-US" dirty="0" smtClean="0">
                <a:solidFill>
                  <a:schemeClr val="tx2">
                    <a:lumMod val="90000"/>
                  </a:schemeClr>
                </a:solidFill>
                <a:latin typeface="Century Schoolbook" pitchFamily="18" charset="0"/>
              </a:rPr>
              <a:t>Who benefits from herd immunity? </a:t>
            </a:r>
          </a:p>
          <a:p>
            <a:pPr>
              <a:buNone/>
            </a:pPr>
            <a:endParaRPr lang="en-US" dirty="0" smtClean="0">
              <a:latin typeface="Century Schoolbook" pitchFamily="18" charset="0"/>
            </a:endParaRPr>
          </a:p>
          <a:p>
            <a:pPr lvl="1"/>
            <a:r>
              <a:rPr lang="en-US" dirty="0" smtClean="0">
                <a:latin typeface="Century Schoolbook" pitchFamily="18" charset="0"/>
              </a:rPr>
              <a:t>The Elderly population</a:t>
            </a:r>
          </a:p>
          <a:p>
            <a:pPr lvl="1"/>
            <a:endParaRPr lang="en-US" dirty="0" smtClean="0">
              <a:latin typeface="Century Schoolbook" pitchFamily="18" charset="0"/>
            </a:endParaRPr>
          </a:p>
          <a:p>
            <a:pPr lvl="1"/>
            <a:r>
              <a:rPr lang="en-US" dirty="0" smtClean="0">
                <a:latin typeface="Century Schoolbook" pitchFamily="18" charset="0"/>
              </a:rPr>
              <a:t>Adults and children with weakened immune systems </a:t>
            </a:r>
            <a:r>
              <a:rPr lang="en-US" dirty="0" smtClean="0">
                <a:latin typeface="Century Schoolbook" pitchFamily="18" charset="0"/>
              </a:rPr>
              <a:t>due to </a:t>
            </a:r>
            <a:r>
              <a:rPr lang="en-US" dirty="0" smtClean="0">
                <a:latin typeface="Century Schoolbook" pitchFamily="18" charset="0"/>
              </a:rPr>
              <a:t>illness</a:t>
            </a:r>
            <a:r>
              <a:rPr lang="en-US" dirty="0" smtClean="0">
                <a:latin typeface="Century Schoolbook" pitchFamily="18" charset="0"/>
              </a:rPr>
              <a:t>, disease, cancer, etc.</a:t>
            </a:r>
          </a:p>
          <a:p>
            <a:pPr>
              <a:buNone/>
            </a:pPr>
            <a:endParaRPr lang="en-US" dirty="0" smtClean="0">
              <a:latin typeface="Century Schoolbook" pitchFamily="18" charset="0"/>
            </a:endParaRPr>
          </a:p>
          <a:p>
            <a:r>
              <a:rPr lang="en-US" dirty="0" smtClean="0">
                <a:solidFill>
                  <a:schemeClr val="tx2">
                    <a:lumMod val="90000"/>
                  </a:schemeClr>
                </a:solidFill>
                <a:latin typeface="Century Schoolbook" pitchFamily="18" charset="0"/>
              </a:rPr>
              <a:t>What happens when herd immunity is not achieved?</a:t>
            </a:r>
          </a:p>
          <a:p>
            <a:pPr>
              <a:buNone/>
            </a:pPr>
            <a:endParaRPr lang="en-US" dirty="0" smtClean="0">
              <a:latin typeface="Century Schoolbook" pitchFamily="18" charset="0"/>
            </a:endParaRPr>
          </a:p>
          <a:p>
            <a:pPr lvl="1"/>
            <a:r>
              <a:rPr lang="en-US" dirty="0" smtClean="0">
                <a:latin typeface="Century Schoolbook" pitchFamily="18" charset="0"/>
              </a:rPr>
              <a:t>An outbreak can occur with detrimental effects.</a:t>
            </a:r>
          </a:p>
          <a:p>
            <a:pPr lvl="1"/>
            <a:endParaRPr lang="en-US" dirty="0" smtClean="0">
              <a:latin typeface="Century Schoolbook" pitchFamily="18" charset="0"/>
            </a:endParaRPr>
          </a:p>
          <a:p>
            <a:pPr lvl="1"/>
            <a:r>
              <a:rPr lang="en-US" dirty="0" smtClean="0">
                <a:latin typeface="Century Schoolbook" pitchFamily="18" charset="0"/>
              </a:rPr>
              <a:t>Even immunized persons are at risk of contracting diseases if herd immunity is not achieved as vaccinations are not 100% effective.</a:t>
            </a:r>
          </a:p>
          <a:p>
            <a:endParaRPr lang="en-US" dirty="0" smtClean="0"/>
          </a:p>
          <a:p>
            <a:endParaRPr lang="en-US" dirty="0"/>
          </a:p>
        </p:txBody>
      </p:sp>
      <p:sp>
        <p:nvSpPr>
          <p:cNvPr id="4" name="Content Placeholder 3"/>
          <p:cNvSpPr>
            <a:spLocks noGrp="1"/>
          </p:cNvSpPr>
          <p:nvPr>
            <p:ph sz="half" idx="2"/>
          </p:nvPr>
        </p:nvSpPr>
        <p:spPr/>
        <p:txBody>
          <a:bodyPr>
            <a:normAutofit fontScale="55000" lnSpcReduction="20000"/>
          </a:bodyPr>
          <a:lstStyle/>
          <a:p>
            <a:r>
              <a:rPr lang="en-US" dirty="0" smtClean="0">
                <a:solidFill>
                  <a:schemeClr val="tx2">
                    <a:lumMod val="90000"/>
                  </a:schemeClr>
                </a:solidFill>
                <a:latin typeface="Century Schoolbook" pitchFamily="18" charset="0"/>
              </a:rPr>
              <a:t>Is an outbreak really a true threat?  </a:t>
            </a:r>
          </a:p>
          <a:p>
            <a:pPr lvl="1"/>
            <a:r>
              <a:rPr lang="en-US" dirty="0" smtClean="0">
                <a:latin typeface="Century Schoolbook" pitchFamily="18" charset="0"/>
              </a:rPr>
              <a:t>ABSOLUTELY!</a:t>
            </a:r>
          </a:p>
          <a:p>
            <a:pPr lvl="1"/>
            <a:endParaRPr lang="en-US" dirty="0" smtClean="0">
              <a:latin typeface="Century Schoolbook" pitchFamily="18" charset="0"/>
            </a:endParaRPr>
          </a:p>
          <a:p>
            <a:pPr lvl="1"/>
            <a:r>
              <a:rPr lang="en-US" dirty="0" smtClean="0">
                <a:latin typeface="Century Schoolbook" pitchFamily="18" charset="0"/>
              </a:rPr>
              <a:t>In 2009, Pennsylvania had a outbreak of  measles and in 2011, California  reported a measles outbreak (cdc.gov).</a:t>
            </a:r>
          </a:p>
          <a:p>
            <a:pPr lvl="1"/>
            <a:endParaRPr lang="en-US" dirty="0" smtClean="0">
              <a:latin typeface="Century Schoolbook" pitchFamily="18" charset="0"/>
            </a:endParaRPr>
          </a:p>
          <a:p>
            <a:pPr lvl="1"/>
            <a:r>
              <a:rPr lang="en-US" dirty="0" smtClean="0">
                <a:latin typeface="Century Schoolbook" pitchFamily="18" charset="0"/>
              </a:rPr>
              <a:t>In 2006, Iowa had an outbreak of the mumps , while in 2009 New York and New Jersey reported outbreaks (cdc.gov).</a:t>
            </a:r>
          </a:p>
          <a:p>
            <a:pPr lvl="1"/>
            <a:endParaRPr lang="en-US" dirty="0" smtClean="0">
              <a:latin typeface="Century Schoolbook" pitchFamily="18" charset="0"/>
            </a:endParaRPr>
          </a:p>
          <a:p>
            <a:pPr lvl="1"/>
            <a:r>
              <a:rPr lang="en-US" dirty="0" smtClean="0">
                <a:latin typeface="Century Schoolbook" pitchFamily="18" charset="0"/>
              </a:rPr>
              <a:t>In 2012, the Pertussis (“whopping cough”) outbreak across the US  had  incidences as high as 50% (Wisconsin) in some states, where as the national recommended average is 5.24% nationwide (cdc.gov)</a:t>
            </a:r>
          </a:p>
          <a:p>
            <a:pPr lvl="1"/>
            <a:endParaRPr lang="en-US" dirty="0" smtClean="0">
              <a:latin typeface="Century Schoolbook" pitchFamily="18" charset="0"/>
            </a:endParaRPr>
          </a:p>
          <a:p>
            <a:pPr lvl="1"/>
            <a:r>
              <a:rPr lang="en-US" dirty="0" smtClean="0">
                <a:latin typeface="Century Schoolbook" pitchFamily="18" charset="0"/>
              </a:rPr>
              <a:t>Vaccinated persons were affected by these outbreaks as well</a:t>
            </a:r>
            <a:r>
              <a:rPr lang="en-US" dirty="0" smtClean="0">
                <a:latin typeface="Century Schoolbook" pitchFamily="18" charset="0"/>
              </a:rPr>
              <a:t>.</a:t>
            </a:r>
          </a:p>
          <a:p>
            <a:pPr lvl="1"/>
            <a:endParaRPr lang="en-US" dirty="0" smtClean="0">
              <a:latin typeface="Century Schoolbook" pitchFamily="18" charset="0"/>
            </a:endParaRPr>
          </a:p>
        </p:txBody>
      </p:sp>
      <p:sp>
        <p:nvSpPr>
          <p:cNvPr id="5" name="TextBox 4"/>
          <p:cNvSpPr txBox="1"/>
          <p:nvPr/>
        </p:nvSpPr>
        <p:spPr>
          <a:xfrm>
            <a:off x="5257800" y="6550223"/>
            <a:ext cx="3886200" cy="307777"/>
          </a:xfrm>
          <a:prstGeom prst="rect">
            <a:avLst/>
          </a:prstGeom>
          <a:noFill/>
        </p:spPr>
        <p:txBody>
          <a:bodyPr wrap="square" rtlCol="0">
            <a:spAutoFit/>
          </a:bodyPr>
          <a:lstStyle/>
          <a:p>
            <a:r>
              <a:rPr lang="en-US" sz="1400" dirty="0" smtClean="0"/>
              <a:t>Communication Station Speech Therapy, PLLC</a:t>
            </a:r>
            <a:endParaRPr lang="en-US" sz="1400" dirty="0"/>
          </a:p>
        </p:txBody>
      </p:sp>
    </p:spTree>
  </p:cSld>
  <p:clrMapOvr>
    <a:masterClrMapping/>
  </p:clrMapOvr>
  <p:transition advTm="20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2" end="2"/>
                                            </p:txEl>
                                          </p:spTgt>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2" presetClass="entr" presetSubtype="1" fill="hold"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 calcmode="lin" valueType="num">
                                      <p:cBhvr additive="base">
                                        <p:cTn id="2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3">
                                            <p:txEl>
                                              <p:pRg st="6" end="6"/>
                                            </p:txEl>
                                          </p:spTgt>
                                        </p:tgtEl>
                                        <p:attrNameLst>
                                          <p:attrName>ppt_y</p:attrName>
                                        </p:attrNameLst>
                                      </p:cBhvr>
                                      <p:tavLst>
                                        <p:tav tm="0">
                                          <p:val>
                                            <p:strVal val="0-#ppt_h/2"/>
                                          </p:val>
                                        </p:tav>
                                        <p:tav tm="100000">
                                          <p:val>
                                            <p:strVal val="#ppt_y"/>
                                          </p:val>
                                        </p:tav>
                                      </p:tavLst>
                                    </p:anim>
                                  </p:childTnLst>
                                </p:cTn>
                              </p:par>
                              <p:par>
                                <p:cTn id="22" presetID="2" presetClass="entr" presetSubtype="1"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additive="base">
                                        <p:cTn id="24"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8" end="8"/>
                                            </p:txEl>
                                          </p:spTgt>
                                        </p:tgtEl>
                                        <p:attrNameLst>
                                          <p:attrName>ppt_y</p:attrName>
                                        </p:attrNameLst>
                                      </p:cBhvr>
                                      <p:tavLst>
                                        <p:tav tm="0">
                                          <p:val>
                                            <p:strVal val="0-#ppt_h/2"/>
                                          </p:val>
                                        </p:tav>
                                        <p:tav tm="100000">
                                          <p:val>
                                            <p:strVal val="#ppt_y"/>
                                          </p:val>
                                        </p:tav>
                                      </p:tavLst>
                                    </p:anim>
                                  </p:childTnLst>
                                </p:cTn>
                              </p:par>
                              <p:par>
                                <p:cTn id="26" presetID="2" presetClass="entr" presetSubtype="1"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 calcmode="lin" valueType="num">
                                      <p:cBhvr additive="base">
                                        <p:cTn id="28"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par>
                          <p:cTn id="30" fill="hold">
                            <p:stCondLst>
                              <p:cond delay="4000"/>
                            </p:stCondLst>
                            <p:childTnLst>
                              <p:par>
                                <p:cTn id="31" presetID="2" presetClass="entr" presetSubtype="1" fill="hold" nodeType="after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 calcmode="lin" valueType="num">
                                      <p:cBhvr additive="base">
                                        <p:cTn id="33"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4">
                                            <p:txEl>
                                              <p:pRg st="0" end="0"/>
                                            </p:txEl>
                                          </p:spTgt>
                                        </p:tgtEl>
                                        <p:attrNameLst>
                                          <p:attrName>ppt_y</p:attrName>
                                        </p:attrNameLst>
                                      </p:cBhvr>
                                      <p:tavLst>
                                        <p:tav tm="0">
                                          <p:val>
                                            <p:strVal val="0-#ppt_h/2"/>
                                          </p:val>
                                        </p:tav>
                                        <p:tav tm="100000">
                                          <p:val>
                                            <p:strVal val="#ppt_y"/>
                                          </p:val>
                                        </p:tav>
                                      </p:tavLst>
                                    </p:anim>
                                  </p:childTnLst>
                                </p:cTn>
                              </p:par>
                              <p:par>
                                <p:cTn id="35" presetID="2" presetClass="entr" presetSubtype="1"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4">
                                            <p:txEl>
                                              <p:pRg st="1" end="1"/>
                                            </p:txEl>
                                          </p:spTgt>
                                        </p:tgtEl>
                                        <p:attrNameLst>
                                          <p:attrName>ppt_y</p:attrName>
                                        </p:attrNameLst>
                                      </p:cBhvr>
                                      <p:tavLst>
                                        <p:tav tm="0">
                                          <p:val>
                                            <p:strVal val="0-#ppt_h/2"/>
                                          </p:val>
                                        </p:tav>
                                        <p:tav tm="100000">
                                          <p:val>
                                            <p:strVal val="#ppt_y"/>
                                          </p:val>
                                        </p:tav>
                                      </p:tavLst>
                                    </p:anim>
                                  </p:childTnLst>
                                </p:cTn>
                              </p:par>
                              <p:par>
                                <p:cTn id="39" presetID="2" presetClass="entr" presetSubtype="1"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 calcmode="lin" valueType="num">
                                      <p:cBhvr additive="base">
                                        <p:cTn id="41"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4">
                                            <p:txEl>
                                              <p:pRg st="3" end="3"/>
                                            </p:txEl>
                                          </p:spTgt>
                                        </p:tgtEl>
                                        <p:attrNameLst>
                                          <p:attrName>ppt_y</p:attrName>
                                        </p:attrNameLst>
                                      </p:cBhvr>
                                      <p:tavLst>
                                        <p:tav tm="0">
                                          <p:val>
                                            <p:strVal val="0-#ppt_h/2"/>
                                          </p:val>
                                        </p:tav>
                                        <p:tav tm="100000">
                                          <p:val>
                                            <p:strVal val="#ppt_y"/>
                                          </p:val>
                                        </p:tav>
                                      </p:tavLst>
                                    </p:anim>
                                  </p:childTnLst>
                                </p:cTn>
                              </p:par>
                              <p:par>
                                <p:cTn id="43" presetID="2" presetClass="entr" presetSubtype="1" fill="hold"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 calcmode="lin" valueType="num">
                                      <p:cBhvr additive="base">
                                        <p:cTn id="45" dur="2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4">
                                            <p:txEl>
                                              <p:pRg st="5" end="5"/>
                                            </p:txEl>
                                          </p:spTgt>
                                        </p:tgtEl>
                                        <p:attrNameLst>
                                          <p:attrName>ppt_y</p:attrName>
                                        </p:attrNameLst>
                                      </p:cBhvr>
                                      <p:tavLst>
                                        <p:tav tm="0">
                                          <p:val>
                                            <p:strVal val="0-#ppt_h/2"/>
                                          </p:val>
                                        </p:tav>
                                        <p:tav tm="100000">
                                          <p:val>
                                            <p:strVal val="#ppt_y"/>
                                          </p:val>
                                        </p:tav>
                                      </p:tavLst>
                                    </p:anim>
                                  </p:childTnLst>
                                </p:cTn>
                              </p:par>
                              <p:par>
                                <p:cTn id="47" presetID="2" presetClass="entr" presetSubtype="1" fill="hold" nodeType="with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20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4">
                                            <p:txEl>
                                              <p:pRg st="7" end="7"/>
                                            </p:txEl>
                                          </p:spTgt>
                                        </p:tgtEl>
                                        <p:attrNameLst>
                                          <p:attrName>ppt_y</p:attrName>
                                        </p:attrNameLst>
                                      </p:cBhvr>
                                      <p:tavLst>
                                        <p:tav tm="0">
                                          <p:val>
                                            <p:strVal val="0-#ppt_h/2"/>
                                          </p:val>
                                        </p:tav>
                                        <p:tav tm="100000">
                                          <p:val>
                                            <p:strVal val="#ppt_y"/>
                                          </p:val>
                                        </p:tav>
                                      </p:tavLst>
                                    </p:anim>
                                  </p:childTnLst>
                                </p:cTn>
                              </p:par>
                              <p:par>
                                <p:cTn id="51" presetID="2" presetClass="entr" presetSubtype="1" fill="hold" nodeType="withEffect">
                                  <p:stCondLst>
                                    <p:cond delay="0"/>
                                  </p:stCondLst>
                                  <p:childTnLst>
                                    <p:set>
                                      <p:cBhvr>
                                        <p:cTn id="52" dur="1" fill="hold">
                                          <p:stCondLst>
                                            <p:cond delay="0"/>
                                          </p:stCondLst>
                                        </p:cTn>
                                        <p:tgtEl>
                                          <p:spTgt spid="4">
                                            <p:txEl>
                                              <p:pRg st="9" end="9"/>
                                            </p:txEl>
                                          </p:spTgt>
                                        </p:tgtEl>
                                        <p:attrNameLst>
                                          <p:attrName>style.visibility</p:attrName>
                                        </p:attrNameLst>
                                      </p:cBhvr>
                                      <p:to>
                                        <p:strVal val="visible"/>
                                      </p:to>
                                    </p:set>
                                    <p:anim calcmode="lin" valueType="num">
                                      <p:cBhvr additive="base">
                                        <p:cTn id="53" dur="20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4">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333</TotalTime>
  <Words>1464</Words>
  <Application>Microsoft Office PowerPoint</Application>
  <PresentationFormat>On-screen Show (4:3)</PresentationFormat>
  <Paragraphs>124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Metro</vt:lpstr>
      <vt:lpstr>What every parent should know to make an informed decision</vt:lpstr>
      <vt:lpstr>Slide 2</vt:lpstr>
      <vt:lpstr>Criticism of Study:</vt:lpstr>
      <vt:lpstr>Facts on Thimerosal:</vt:lpstr>
      <vt:lpstr>Facts on Mercury Removal:</vt:lpstr>
      <vt:lpstr>Theory vs. Facts:</vt:lpstr>
      <vt:lpstr>Lawsuit vs. Proof:</vt:lpstr>
      <vt:lpstr>Herd Immunity vs. Outbreak:</vt:lpstr>
      <vt:lpstr>Herd Immunity vs. Outbreak:</vt:lpstr>
      <vt:lpstr>Other side-effects to vaccinations:</vt:lpstr>
      <vt:lpstr>Anecdotal Information/Thoughts:</vt:lpstr>
      <vt:lpstr>Works cited: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every parent should know</dc:title>
  <dc:creator>Victor Del Duca</dc:creator>
  <cp:lastModifiedBy>Victor Del Duca</cp:lastModifiedBy>
  <cp:revision>60</cp:revision>
  <dcterms:created xsi:type="dcterms:W3CDTF">2012-07-19T21:02:27Z</dcterms:created>
  <dcterms:modified xsi:type="dcterms:W3CDTF">2012-07-21T23:12:36Z</dcterms:modified>
</cp:coreProperties>
</file>